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Century Gothic" panose="020B0502020202020204"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wgewr4yxglNJ5h8RpIZKbHiOH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MILAH HOLTZ" initials="" lastIdx="2" clrIdx="0"/>
  <p:cmAuthor id="1" name="Amanda Clay Power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8-18T15:33:49.545" idx="1">
    <p:pos x="6000" y="0"/>
    <p:text>Slides 24-27 RE: DEI and psychological safety- while very important, feel like they could be a whole separate presentation alone possibly and might deserve more time than being at the end of this 40 minute presentation. This is just an initial thought.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pWJLwME"/>
      </p:ext>
    </p:extLst>
  </p:cm>
  <p:cm authorId="1" dt="2025-08-18T14:43:54.226" idx="1">
    <p:pos x="6000" y="0"/>
    <p:text>I think that's a great point.  I just don't want people to assume that PS will be successful without DEI work.  I think they go hand in hand.  Should I expand this, or do a follow-up?</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p443o2U"/>
      </p:ext>
    </p:extLst>
  </p:cm>
  <p:cm authorId="0" dt="2025-08-18T15:27:00.149" idx="2">
    <p:pos x="6000" y="0"/>
    <p:text>I think a follow up would be a great idea. It is very necessary content to dig into. Having more time to process it would be nice.
1 total reaction
Amanda Clay Powers reacted with 👍 at 2025-08-18 15:33 PM</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p5CBNX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f5f943c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2cf5f943c2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cf5f943c20_1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cf5f943c20_1_259: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endParaRPr/>
          </a:p>
        </p:txBody>
      </p:sp>
      <p:sp>
        <p:nvSpPr>
          <p:cNvPr id="173" name="Google Shape;173;g2cf5f943c20_1_259: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10</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cf5f943c20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2cf5f943c20_1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f5f943c20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2cf5f943c20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f5f943c20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g2cf5f943c20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f5f943c20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2cf5f943c20_1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f5f943c20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cf5f943c20_1_270: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r>
              <a:rPr lang="en-US"/>
              <a:t>Believes that the team will not embarrass, reject, or punish someone for speaking up / feels heard.  They will communicate candidly in a timely fashion.</a:t>
            </a:r>
            <a:endParaRPr/>
          </a:p>
          <a:p>
            <a:pPr marL="0" lvl="0" indent="0" algn="l" rtl="0">
              <a:lnSpc>
                <a:spcPct val="100000"/>
              </a:lnSpc>
              <a:spcBef>
                <a:spcPts val="0"/>
              </a:spcBef>
              <a:spcAft>
                <a:spcPts val="0"/>
              </a:spcAft>
              <a:buSzPts val="1100"/>
              <a:buNone/>
            </a:pPr>
            <a:endParaRPr/>
          </a:p>
        </p:txBody>
      </p:sp>
      <p:sp>
        <p:nvSpPr>
          <p:cNvPr id="204" name="Google Shape;204;g2cf5f943c20_1_270: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15</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f5f943c20_1_25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g2cf5f943c20_1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cf5f943c20_1_37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g2cf5f943c20_1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cf5f943c20_1_28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g2cf5f943c20_1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cf5f943c20_1_6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2cf5f943c20_1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f5f943c2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cf5f943c20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cf5f943c20_1_7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2cf5f943c20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f5f943c20_1_7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2cf5f943c20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cf5f943c20_1_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2cf5f943c20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f5f943c20_1_8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g2cf5f943c20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cf5f943c20_1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2cf5f943c20_1_4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cf5f943c20_1_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2cf5f943c20_1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cf5f943c20_1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cf5f943c20_1_98: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r>
              <a:rPr lang="en-US"/>
              <a:t>Helps steady organizations against internal and external pressures that threaten performance.  Better leverage diversity.  Reduces turnover</a:t>
            </a:r>
            <a:endParaRPr/>
          </a:p>
        </p:txBody>
      </p:sp>
      <p:sp>
        <p:nvSpPr>
          <p:cNvPr id="269" name="Google Shape;269;g2cf5f943c20_1_98: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26</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cf5f943c20_1_10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2cf5f943c20_1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cf5f943c20_1_1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2cf5f943c20_1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f5f943c20_1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2cf5f943c20_1_4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f5f943c2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2cf5f943c20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cf5f943c20_1_1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2cf5f943c20_1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cf5f943c20_1_1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g2cf5f943c20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cf5f943c20_1_13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g2cf5f943c20_1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cf5f943c20_1_1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g2cf5f943c20_1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f5f943c20_1_1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g2cf5f943c20_1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766ea126b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766ea126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cf5f943c20_1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cf5f943c20_1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f5f943c20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cf5f943c20_1_1: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100"/>
              <a:buNone/>
            </a:pPr>
            <a:r>
              <a:rPr lang="en-US" sz="1200"/>
              <a:t>Emerges from Organizational Learning Research, particularly Dr. Amy Edmondson’s “Psychological Safety and Learning Behavior in Work Teams,” in the late 1990s.  Mature theory at this point, moving from organizational behavior theory to other disciplines.  Reframe failures as an opportunity to learn.</a:t>
            </a:r>
            <a:endParaRPr/>
          </a:p>
          <a:p>
            <a:pPr marL="0" lvl="0" indent="0" algn="l" rtl="0">
              <a:lnSpc>
                <a:spcPct val="100000"/>
              </a:lnSpc>
              <a:spcBef>
                <a:spcPts val="0"/>
              </a:spcBef>
              <a:spcAft>
                <a:spcPts val="0"/>
              </a:spcAft>
              <a:buSzPts val="1100"/>
              <a:buNone/>
            </a:pPr>
            <a:endParaRPr/>
          </a:p>
        </p:txBody>
      </p:sp>
      <p:sp>
        <p:nvSpPr>
          <p:cNvPr id="140" name="Google Shape;140;g2cf5f943c20_1_1: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f5f943c20_1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2cf5f943c20_1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cf5f943c20_1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cf5f943c20_1_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f5f943c20_1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cf5f943c20_1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f5f943c20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cf5f943c20_1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2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68DBA"/>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800"/>
              <a:buNone/>
              <a:defRPr>
                <a:solidFill>
                  <a:srgbClr val="595959"/>
                </a:solidFill>
              </a:defRPr>
            </a:lvl1pPr>
            <a:lvl2pPr lvl="1" algn="ctr">
              <a:lnSpc>
                <a:spcPct val="100000"/>
              </a:lnSpc>
              <a:spcBef>
                <a:spcPts val="1000"/>
              </a:spcBef>
              <a:spcAft>
                <a:spcPts val="0"/>
              </a:spcAft>
              <a:buSzPts val="1600"/>
              <a:buNone/>
              <a:defRPr>
                <a:solidFill>
                  <a:srgbClr val="888888"/>
                </a:solidFill>
              </a:defRPr>
            </a:lvl2pPr>
            <a:lvl3pPr lvl="2" algn="ctr">
              <a:lnSpc>
                <a:spcPct val="100000"/>
              </a:lnSpc>
              <a:spcBef>
                <a:spcPts val="1000"/>
              </a:spcBef>
              <a:spcAft>
                <a:spcPts val="0"/>
              </a:spcAft>
              <a:buSzPts val="1400"/>
              <a:buNone/>
              <a:defRPr>
                <a:solidFill>
                  <a:srgbClr val="888888"/>
                </a:solidFill>
              </a:defRPr>
            </a:lvl3pPr>
            <a:lvl4pPr lvl="3" algn="ctr">
              <a:lnSpc>
                <a:spcPct val="100000"/>
              </a:lnSpc>
              <a:spcBef>
                <a:spcPts val="1000"/>
              </a:spcBef>
              <a:spcAft>
                <a:spcPts val="0"/>
              </a:spcAft>
              <a:buSzPts val="1200"/>
              <a:buNone/>
              <a:defRPr>
                <a:solidFill>
                  <a:srgbClr val="888888"/>
                </a:solidFill>
              </a:defRPr>
            </a:lvl4pPr>
            <a:lvl5pPr lvl="4" algn="ctr">
              <a:lnSpc>
                <a:spcPct val="100000"/>
              </a:lnSpc>
              <a:spcBef>
                <a:spcPts val="1000"/>
              </a:spcBef>
              <a:spcAft>
                <a:spcPts val="0"/>
              </a:spcAft>
              <a:buSzPts val="1200"/>
              <a:buNone/>
              <a:defRPr>
                <a:solidFill>
                  <a:srgbClr val="888888"/>
                </a:solidFill>
              </a:defRPr>
            </a:lvl5pPr>
            <a:lvl6pPr lvl="5" algn="ctr">
              <a:lnSpc>
                <a:spcPct val="100000"/>
              </a:lnSpc>
              <a:spcBef>
                <a:spcPts val="1000"/>
              </a:spcBef>
              <a:spcAft>
                <a:spcPts val="0"/>
              </a:spcAft>
              <a:buSzPts val="1200"/>
              <a:buNone/>
              <a:defRPr>
                <a:solidFill>
                  <a:srgbClr val="888888"/>
                </a:solidFill>
              </a:defRPr>
            </a:lvl6pPr>
            <a:lvl7pPr lvl="6" algn="ctr">
              <a:lnSpc>
                <a:spcPct val="100000"/>
              </a:lnSpc>
              <a:spcBef>
                <a:spcPts val="1000"/>
              </a:spcBef>
              <a:spcAft>
                <a:spcPts val="0"/>
              </a:spcAft>
              <a:buSzPts val="1200"/>
              <a:buNone/>
              <a:defRPr>
                <a:solidFill>
                  <a:srgbClr val="888888"/>
                </a:solidFill>
              </a:defRPr>
            </a:lvl7pPr>
            <a:lvl8pPr lvl="7" algn="ctr">
              <a:lnSpc>
                <a:spcPct val="100000"/>
              </a:lnSpc>
              <a:spcBef>
                <a:spcPts val="1000"/>
              </a:spcBef>
              <a:spcAft>
                <a:spcPts val="0"/>
              </a:spcAft>
              <a:buSzPts val="1200"/>
              <a:buNone/>
              <a:defRPr>
                <a:solidFill>
                  <a:srgbClr val="888888"/>
                </a:solidFill>
              </a:defRPr>
            </a:lvl8pPr>
            <a:lvl9pPr lvl="8" algn="ctr">
              <a:lnSpc>
                <a:spcPct val="100000"/>
              </a:lnSpc>
              <a:spcBef>
                <a:spcPts val="1000"/>
              </a:spcBef>
              <a:spcAft>
                <a:spcPts val="0"/>
              </a:spcAft>
              <a:buSzPts val="1200"/>
              <a:buNone/>
              <a:defRPr>
                <a:solidFill>
                  <a:srgbClr val="888888"/>
                </a:solidFill>
              </a:defRPr>
            </a:lvl9pPr>
          </a:lstStyle>
          <a:p>
            <a:endParaRPr/>
          </a:p>
        </p:txBody>
      </p:sp>
      <p:sp>
        <p:nvSpPr>
          <p:cNvPr id="41" name="Google Shape;41;p2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3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68D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09" name="Google Shape;109;p3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68D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2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68D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4" name="Google Shape;54;p2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68DBA"/>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000"/>
              <a:buNone/>
              <a:defRPr sz="20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66" name="Google Shape;66;p2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68D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73" name="Google Shape;73;p24"/>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4" name="Google Shape;74;p24"/>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75" name="Google Shape;75;p24"/>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6" name="Google Shape;76;p2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30"/>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68DBA"/>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a:spLocks noGrp="1"/>
          </p:cNvSpPr>
          <p:nvPr>
            <p:ph type="pic" idx="2"/>
          </p:nvPr>
        </p:nvSpPr>
        <p:spPr>
          <a:xfrm>
            <a:off x="2589212" y="634965"/>
            <a:ext cx="8915400" cy="3854970"/>
          </a:xfrm>
          <a:prstGeom prst="rect">
            <a:avLst/>
          </a:prstGeom>
          <a:noFill/>
          <a:ln>
            <a:noFill/>
          </a:ln>
        </p:spPr>
      </p:sp>
      <p:sp>
        <p:nvSpPr>
          <p:cNvPr id="83" name="Google Shape;83;p30"/>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200"/>
              <a:buNone/>
              <a:defRPr sz="12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100000"/>
              </a:lnSpc>
              <a:spcBef>
                <a:spcPts val="1000"/>
              </a:spcBef>
              <a:spcAft>
                <a:spcPts val="0"/>
              </a:spcAft>
              <a:buSzPts val="900"/>
              <a:buNone/>
              <a:defRPr sz="900"/>
            </a:lvl6pPr>
            <a:lvl7pPr marL="3200400" lvl="6" indent="-228600" algn="l">
              <a:lnSpc>
                <a:spcPct val="100000"/>
              </a:lnSpc>
              <a:spcBef>
                <a:spcPts val="1000"/>
              </a:spcBef>
              <a:spcAft>
                <a:spcPts val="0"/>
              </a:spcAft>
              <a:buSzPts val="900"/>
              <a:buNone/>
              <a:defRPr sz="900"/>
            </a:lvl7pPr>
            <a:lvl8pPr marL="3657600" lvl="7" indent="-228600" algn="l">
              <a:lnSpc>
                <a:spcPct val="100000"/>
              </a:lnSpc>
              <a:spcBef>
                <a:spcPts val="1000"/>
              </a:spcBef>
              <a:spcAft>
                <a:spcPts val="0"/>
              </a:spcAft>
              <a:buSzPts val="900"/>
              <a:buNone/>
              <a:defRPr sz="900"/>
            </a:lvl8pPr>
            <a:lvl9pPr marL="4114800" lvl="8" indent="-228600" algn="l">
              <a:lnSpc>
                <a:spcPct val="100000"/>
              </a:lnSpc>
              <a:spcBef>
                <a:spcPts val="1000"/>
              </a:spcBef>
              <a:spcAft>
                <a:spcPts val="0"/>
              </a:spcAft>
              <a:buSzPts val="900"/>
              <a:buNone/>
              <a:defRPr sz="900"/>
            </a:lvl9pPr>
          </a:lstStyle>
          <a:p>
            <a:endParaRPr/>
          </a:p>
        </p:txBody>
      </p:sp>
      <p:sp>
        <p:nvSpPr>
          <p:cNvPr id="84" name="Google Shape;84;p3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0"/>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68DBA"/>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Font typeface="Century Gothic"/>
              <a:buNone/>
              <a:defRPr sz="1600">
                <a:solidFill>
                  <a:srgbClr val="7F7F7F"/>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1" name="Google Shape;91;p32"/>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800"/>
              <a:buNone/>
              <a:defRPr sz="18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92" name="Google Shape;92;p3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3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7" name="Google Shape;97;p3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68DBA"/>
              </a:buClr>
              <a:buSzPts val="4800"/>
              <a:buFont typeface="Century Gothic"/>
              <a:buNone/>
              <a:defRPr sz="4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Font typeface="Century Gothic"/>
              <a:buNone/>
              <a:defRPr sz="2400">
                <a:solidFill>
                  <a:schemeClr val="accent1"/>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01" name="Google Shape;101;p35"/>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02" name="Google Shape;102;p3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21"/>
          <p:cNvGrpSpPr/>
          <p:nvPr/>
        </p:nvGrpSpPr>
        <p:grpSpPr>
          <a:xfrm>
            <a:off x="1" y="228600"/>
            <a:ext cx="2851516" cy="6638628"/>
            <a:chOff x="2487613" y="285750"/>
            <a:chExt cx="2428875" cy="5654676"/>
          </a:xfrm>
        </p:grpSpPr>
        <p:sp>
          <p:nvSpPr>
            <p:cNvPr id="7" name="Google Shape;7;p2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2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2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Google Shape;19;p21"/>
          <p:cNvGrpSpPr/>
          <p:nvPr/>
        </p:nvGrpSpPr>
        <p:grpSpPr>
          <a:xfrm>
            <a:off x="27221" y="157"/>
            <a:ext cx="2356674" cy="6853096"/>
            <a:chOff x="6627813" y="195610"/>
            <a:chExt cx="1952625" cy="5678141"/>
          </a:xfrm>
        </p:grpSpPr>
        <p:sp>
          <p:nvSpPr>
            <p:cNvPr id="20" name="Google Shape;20;p21"/>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 name="Google Shape;32;p2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168DBA"/>
              </a:buClr>
              <a:buSzPts val="3600"/>
              <a:buFont typeface="Century Gothic"/>
              <a:buNone/>
              <a:defRPr sz="3600" b="0" i="0" u="none" strike="noStrike" cap="none">
                <a:solidFill>
                  <a:srgbClr val="168DB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4" name="Google Shape;34;p21"/>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2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2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ebluediamondgallery.com/handwriting/t/team.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creativecommons.org/licenses/by-sa/3.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betterhumans.pub/10-signs-that-psychological-safety-is-missing-in-your-team-e6dbdcf95a9b" TargetMode="External"/><Relationship Id="rId2" Type="http://schemas.openxmlformats.org/officeDocument/2006/relationships/hyperlink" Target="https://hbr.org/2021/04/what-psychological-safety-looks-like-in-a-hybrid-workplac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cf5f943c20_0_0"/>
          <p:cNvSpPr txBox="1">
            <a:spLocks noGrp="1"/>
          </p:cNvSpPr>
          <p:nvPr>
            <p:ph type="ctrTitle"/>
          </p:nvPr>
        </p:nvSpPr>
        <p:spPr>
          <a:xfrm>
            <a:off x="2589213" y="2514600"/>
            <a:ext cx="8915400" cy="2262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5400"/>
              <a:buNone/>
            </a:pPr>
            <a:r>
              <a:rPr lang="en-US" dirty="0"/>
              <a:t>The Fearless Organization</a:t>
            </a:r>
            <a:endParaRPr dirty="0"/>
          </a:p>
        </p:txBody>
      </p:sp>
      <p:sp>
        <p:nvSpPr>
          <p:cNvPr id="118" name="Google Shape;118;g2cf5f943c20_0_0"/>
          <p:cNvSpPr txBox="1">
            <a:spLocks noGrp="1"/>
          </p:cNvSpPr>
          <p:nvPr>
            <p:ph type="subTitle" idx="1"/>
          </p:nvPr>
        </p:nvSpPr>
        <p:spPr>
          <a:xfrm>
            <a:off x="2589213" y="4777379"/>
            <a:ext cx="8915400" cy="1126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1000"/>
              </a:spcBef>
              <a:spcAft>
                <a:spcPts val="0"/>
              </a:spcAft>
              <a:buSzPts val="1800"/>
              <a:buNone/>
            </a:pPr>
            <a:r>
              <a:rPr lang="en-US" dirty="0"/>
              <a:t>Amanda Clay Powers</a:t>
            </a:r>
          </a:p>
          <a:p>
            <a:pPr marL="0" lvl="0" indent="0" algn="l" rtl="0">
              <a:lnSpc>
                <a:spcPct val="100000"/>
              </a:lnSpc>
              <a:spcBef>
                <a:spcPts val="1000"/>
              </a:spcBef>
              <a:spcAft>
                <a:spcPts val="0"/>
              </a:spcAft>
              <a:buSzPts val="1800"/>
              <a:buNone/>
            </a:pPr>
            <a:r>
              <a:rPr lang="en-US" dirty="0"/>
              <a:t>Dana Development Day</a:t>
            </a:r>
          </a:p>
          <a:p>
            <a:pPr marL="0" lvl="0" indent="0" algn="l" rtl="0">
              <a:lnSpc>
                <a:spcPct val="100000"/>
              </a:lnSpc>
              <a:spcBef>
                <a:spcPts val="1000"/>
              </a:spcBef>
              <a:spcAft>
                <a:spcPts val="0"/>
              </a:spcAft>
              <a:buSzPts val="1800"/>
              <a:buNone/>
            </a:pPr>
            <a:r>
              <a:rPr lang="en-US" dirty="0"/>
              <a:t>August 22,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cf5f943c20_1_259"/>
          <p:cNvSpPr txBox="1">
            <a:spLocks noGrp="1"/>
          </p:cNvSpPr>
          <p:nvPr>
            <p:ph type="title"/>
          </p:nvPr>
        </p:nvSpPr>
        <p:spPr>
          <a:xfrm>
            <a:off x="1865221" y="721175"/>
            <a:ext cx="5926500" cy="5763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TEAMS THAT STAGNATE</a:t>
            </a:r>
            <a:endParaRPr/>
          </a:p>
        </p:txBody>
      </p:sp>
      <p:pic>
        <p:nvPicPr>
          <p:cNvPr id="176" name="Google Shape;176;g2cf5f943c20_1_259"/>
          <p:cNvPicPr preferRelativeResize="0"/>
          <p:nvPr/>
        </p:nvPicPr>
        <p:blipFill rotWithShape="1">
          <a:blip r:embed="rId3">
            <a:alphaModFix/>
          </a:blip>
          <a:srcRect/>
          <a:stretch/>
        </p:blipFill>
        <p:spPr>
          <a:xfrm>
            <a:off x="4161526" y="1834263"/>
            <a:ext cx="9065776" cy="3189475"/>
          </a:xfrm>
          <a:prstGeom prst="rect">
            <a:avLst/>
          </a:prstGeom>
          <a:noFill/>
          <a:ln>
            <a:noFill/>
          </a:ln>
        </p:spPr>
      </p:pic>
      <p:sp>
        <p:nvSpPr>
          <p:cNvPr id="177" name="Google Shape;177;g2cf5f943c20_1_259"/>
          <p:cNvSpPr txBox="1">
            <a:spLocks noGrp="1"/>
          </p:cNvSpPr>
          <p:nvPr>
            <p:ph type="body" idx="1"/>
          </p:nvPr>
        </p:nvSpPr>
        <p:spPr>
          <a:xfrm>
            <a:off x="2550701" y="2023075"/>
            <a:ext cx="4931700" cy="3936000"/>
          </a:xfrm>
          <a:prstGeom prst="rect">
            <a:avLst/>
          </a:prstGeom>
          <a:noFill/>
          <a:ln>
            <a:noFill/>
          </a:ln>
        </p:spPr>
        <p:txBody>
          <a:bodyPr spcFirstLastPara="1" wrap="square" lIns="45700" tIns="45700" rIns="45700" bIns="45700" anchor="t" anchorCtr="0">
            <a:normAutofit/>
          </a:bodyPr>
          <a:lstStyle/>
          <a:p>
            <a:pPr marL="457200" lvl="0" indent="-383150" algn="l" rtl="0">
              <a:lnSpc>
                <a:spcPct val="90000"/>
              </a:lnSpc>
              <a:spcBef>
                <a:spcPts val="0"/>
              </a:spcBef>
              <a:spcAft>
                <a:spcPts val="0"/>
              </a:spcAft>
              <a:buSzPts val="2434"/>
              <a:buChar char="❏"/>
            </a:pPr>
            <a:r>
              <a:rPr lang="en-US" sz="2433" dirty="0"/>
              <a:t>Hold onto the past</a:t>
            </a:r>
            <a:endParaRPr sz="2133" dirty="0"/>
          </a:p>
          <a:p>
            <a:pPr marL="457200" lvl="0" indent="-383150" algn="l" rtl="0">
              <a:lnSpc>
                <a:spcPct val="90000"/>
              </a:lnSpc>
              <a:spcBef>
                <a:spcPts val="0"/>
              </a:spcBef>
              <a:spcAft>
                <a:spcPts val="0"/>
              </a:spcAft>
              <a:buSzPts val="2434"/>
              <a:buChar char="❏"/>
            </a:pPr>
            <a:r>
              <a:rPr lang="en-US" sz="2433" dirty="0"/>
              <a:t>Share only jointly held information</a:t>
            </a:r>
            <a:endParaRPr sz="2133" dirty="0"/>
          </a:p>
          <a:p>
            <a:pPr marL="457200" lvl="0" indent="-383150" algn="l" rtl="0">
              <a:lnSpc>
                <a:spcPct val="90000"/>
              </a:lnSpc>
              <a:spcBef>
                <a:spcPts val="0"/>
              </a:spcBef>
              <a:spcAft>
                <a:spcPts val="0"/>
              </a:spcAft>
              <a:buSzPts val="2434"/>
              <a:buChar char="❏"/>
            </a:pPr>
            <a:r>
              <a:rPr lang="en-US" sz="2433" dirty="0"/>
              <a:t>Fear asking for help</a:t>
            </a:r>
            <a:endParaRPr sz="2133" dirty="0"/>
          </a:p>
          <a:p>
            <a:pPr marL="457200" lvl="0" indent="-383150" algn="l" rtl="0">
              <a:lnSpc>
                <a:spcPct val="90000"/>
              </a:lnSpc>
              <a:spcBef>
                <a:spcPts val="0"/>
              </a:spcBef>
              <a:spcAft>
                <a:spcPts val="0"/>
              </a:spcAft>
              <a:buSzPts val="2434"/>
              <a:buChar char="❏"/>
            </a:pPr>
            <a:r>
              <a:rPr lang="en-US" sz="2433" dirty="0"/>
              <a:t>Will not engage in problem-solving</a:t>
            </a:r>
            <a:endParaRPr sz="2133" dirty="0"/>
          </a:p>
          <a:p>
            <a:pPr marL="457200" lvl="0" indent="-383150" algn="l" rtl="0">
              <a:lnSpc>
                <a:spcPct val="90000"/>
              </a:lnSpc>
              <a:spcBef>
                <a:spcPts val="0"/>
              </a:spcBef>
              <a:spcAft>
                <a:spcPts val="0"/>
              </a:spcAft>
              <a:buSzPts val="2434"/>
              <a:buChar char="❏"/>
            </a:pPr>
            <a:r>
              <a:rPr lang="en-US" sz="2433" dirty="0"/>
              <a:t>Will shut down curiosity when facing the potential for threat or embarrassment</a:t>
            </a:r>
            <a:endParaRPr sz="2133" dirty="0"/>
          </a:p>
          <a:p>
            <a:pPr marL="457200" lvl="0" indent="-383150" algn="l" rtl="0">
              <a:lnSpc>
                <a:spcPct val="90000"/>
              </a:lnSpc>
              <a:spcBef>
                <a:spcPts val="0"/>
              </a:spcBef>
              <a:spcAft>
                <a:spcPts val="0"/>
              </a:spcAft>
              <a:buSzPts val="2434"/>
              <a:buChar char="❏"/>
            </a:pPr>
            <a:r>
              <a:rPr lang="en-US" sz="2433" dirty="0"/>
              <a:t>Vulnerable to “groupthink”</a:t>
            </a:r>
            <a:endParaRPr sz="2133" dirty="0"/>
          </a:p>
          <a:p>
            <a:pPr marL="91440" lvl="0" indent="0" algn="l" rtl="0">
              <a:lnSpc>
                <a:spcPct val="90000"/>
              </a:lnSpc>
              <a:spcBef>
                <a:spcPts val="1400"/>
              </a:spcBef>
              <a:spcAft>
                <a:spcPts val="0"/>
              </a:spcAft>
              <a:buSzPts val="22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cf5f943c20_1_475"/>
          <p:cNvPicPr preferRelativeResize="0"/>
          <p:nvPr/>
        </p:nvPicPr>
        <p:blipFill rotWithShape="1">
          <a:blip r:embed="rId3">
            <a:alphaModFix/>
          </a:blip>
          <a:srcRect/>
          <a:stretch/>
        </p:blipFill>
        <p:spPr>
          <a:xfrm>
            <a:off x="2982925" y="990600"/>
            <a:ext cx="7315200" cy="487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cf5f943c20_1_22"/>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en-US" sz="4000"/>
              <a:t>WHAT ARE UNHELPFUL QUALITIES OF A TEAM YOU’VE BEEN ON?</a:t>
            </a:r>
            <a:endParaRPr/>
          </a:p>
        </p:txBody>
      </p:sp>
      <p:sp>
        <p:nvSpPr>
          <p:cNvPr id="188" name="Google Shape;188;g2cf5f943c20_1_22"/>
          <p:cNvSpPr txBox="1">
            <a:spLocks noGrp="1"/>
          </p:cNvSpPr>
          <p:nvPr>
            <p:ph type="body" idx="1"/>
          </p:nvPr>
        </p:nvSpPr>
        <p:spPr>
          <a:xfrm>
            <a:off x="2730001" y="1905100"/>
            <a:ext cx="7874100" cy="402330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a:p>
          <a:p>
            <a:pPr marL="91440" lvl="0" indent="0" algn="l" rtl="0">
              <a:lnSpc>
                <a:spcPct val="90000"/>
              </a:lnSpc>
              <a:spcBef>
                <a:spcPts val="1400"/>
              </a:spcBef>
              <a:spcAft>
                <a:spcPts val="0"/>
              </a:spcAft>
              <a:buSzPts val="2200"/>
              <a:buNone/>
            </a:pPr>
            <a:endParaRPr/>
          </a:p>
          <a:p>
            <a:pPr marL="0" lvl="0" indent="0" algn="l" rtl="0">
              <a:lnSpc>
                <a:spcPct val="90000"/>
              </a:lnSpc>
              <a:spcBef>
                <a:spcPts val="1400"/>
              </a:spcBef>
              <a:spcAft>
                <a:spcPts val="0"/>
              </a:spcAft>
              <a:buSzPts val="1800"/>
              <a:buNone/>
            </a:pPr>
            <a:r>
              <a:rPr lang="en-US" sz="2300"/>
              <a:t>What does your gut tell you when your team isn’t working out?</a:t>
            </a:r>
            <a:endParaRPr sz="2300"/>
          </a:p>
          <a:p>
            <a:pPr marL="0" lvl="0" indent="0" algn="l" rtl="0">
              <a:lnSpc>
                <a:spcPct val="90000"/>
              </a:lnSpc>
              <a:spcBef>
                <a:spcPts val="1400"/>
              </a:spcBef>
              <a:spcAft>
                <a:spcPts val="0"/>
              </a:spcAft>
              <a:buSzPts val="1800"/>
              <a:buNone/>
            </a:pPr>
            <a:r>
              <a:rPr lang="en-US" sz="2300"/>
              <a:t>How does it feel to share your ideas?</a:t>
            </a:r>
            <a:endParaRPr sz="2300"/>
          </a:p>
          <a:p>
            <a:pPr marL="0" lvl="0" indent="0" algn="l" rtl="0">
              <a:lnSpc>
                <a:spcPct val="90000"/>
              </a:lnSpc>
              <a:spcBef>
                <a:spcPts val="1400"/>
              </a:spcBef>
              <a:spcAft>
                <a:spcPts val="0"/>
              </a:spcAft>
              <a:buSzPts val="1800"/>
              <a:buNone/>
            </a:pPr>
            <a:r>
              <a:rPr lang="en-US" sz="2300"/>
              <a:t>What will happen if you make a mistake or fail?</a:t>
            </a:r>
            <a:endParaRPr sz="2300"/>
          </a:p>
          <a:p>
            <a:pPr marL="91440" lvl="0" indent="0" algn="l" rtl="0">
              <a:lnSpc>
                <a:spcPct val="90000"/>
              </a:lnSpc>
              <a:spcBef>
                <a:spcPts val="1400"/>
              </a:spcBef>
              <a:spcAft>
                <a:spcPts val="0"/>
              </a:spcAft>
              <a:buSzPts val="22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f5f943c20_1_35"/>
          <p:cNvSpPr txBox="1">
            <a:spLocks noGrp="1"/>
          </p:cNvSpPr>
          <p:nvPr>
            <p:ph type="title"/>
          </p:nvPr>
        </p:nvSpPr>
        <p:spPr>
          <a:xfrm>
            <a:off x="1852825" y="312485"/>
            <a:ext cx="8911800" cy="1281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INDICATIONS A TEAM IS IN TROUBLE</a:t>
            </a:r>
            <a:endParaRPr/>
          </a:p>
        </p:txBody>
      </p:sp>
      <p:sp>
        <p:nvSpPr>
          <p:cNvPr id="194" name="Google Shape;194;g2cf5f943c20_1_35"/>
          <p:cNvSpPr txBox="1">
            <a:spLocks noGrp="1"/>
          </p:cNvSpPr>
          <p:nvPr>
            <p:ph type="body" idx="1"/>
          </p:nvPr>
        </p:nvSpPr>
        <p:spPr>
          <a:xfrm>
            <a:off x="2528000" y="2181300"/>
            <a:ext cx="5275500" cy="3583500"/>
          </a:xfrm>
          <a:prstGeom prst="rect">
            <a:avLst/>
          </a:prstGeom>
          <a:noFill/>
          <a:ln>
            <a:noFill/>
          </a:ln>
        </p:spPr>
        <p:txBody>
          <a:bodyPr spcFirstLastPara="1" wrap="square" lIns="45700" tIns="45700" rIns="45700" bIns="45700" anchor="t" anchorCtr="0">
            <a:noAutofit/>
          </a:bodyPr>
          <a:lstStyle/>
          <a:p>
            <a:pPr marL="457200" lvl="0" indent="-381000" algn="l" rtl="0">
              <a:lnSpc>
                <a:spcPct val="90000"/>
              </a:lnSpc>
              <a:spcBef>
                <a:spcPts val="0"/>
              </a:spcBef>
              <a:spcAft>
                <a:spcPts val="0"/>
              </a:spcAft>
              <a:buSzPts val="2400"/>
              <a:buChar char="❏"/>
            </a:pPr>
            <a:r>
              <a:rPr lang="en-US" sz="2400" dirty="0"/>
              <a:t>High turnover or continually “on leave”</a:t>
            </a:r>
            <a:endParaRPr sz="2400" dirty="0"/>
          </a:p>
          <a:p>
            <a:pPr marL="457200" lvl="0" indent="-381000" algn="l" rtl="0">
              <a:lnSpc>
                <a:spcPct val="90000"/>
              </a:lnSpc>
              <a:spcBef>
                <a:spcPts val="0"/>
              </a:spcBef>
              <a:spcAft>
                <a:spcPts val="0"/>
              </a:spcAft>
              <a:buSzPts val="2400"/>
              <a:buChar char="❏"/>
            </a:pPr>
            <a:r>
              <a:rPr lang="en-US" sz="2400" dirty="0"/>
              <a:t>Signs of micromanaging</a:t>
            </a:r>
            <a:endParaRPr sz="2400" dirty="0"/>
          </a:p>
          <a:p>
            <a:pPr marL="457200" lvl="0" indent="-381000" algn="l" rtl="0">
              <a:lnSpc>
                <a:spcPct val="90000"/>
              </a:lnSpc>
              <a:spcBef>
                <a:spcPts val="0"/>
              </a:spcBef>
              <a:spcAft>
                <a:spcPts val="0"/>
              </a:spcAft>
              <a:buSzPts val="2400"/>
              <a:buChar char="❏"/>
            </a:pPr>
            <a:r>
              <a:rPr lang="en-US" sz="2400" dirty="0"/>
              <a:t>Silence in meetings or continually in agreement with management</a:t>
            </a:r>
            <a:endParaRPr sz="2400" dirty="0"/>
          </a:p>
          <a:p>
            <a:pPr marL="457200" lvl="0" indent="-381000" algn="l" rtl="0">
              <a:lnSpc>
                <a:spcPct val="90000"/>
              </a:lnSpc>
              <a:spcBef>
                <a:spcPts val="0"/>
              </a:spcBef>
              <a:spcAft>
                <a:spcPts val="0"/>
              </a:spcAft>
              <a:buSzPts val="2400"/>
              <a:buChar char="❏"/>
            </a:pPr>
            <a:r>
              <a:rPr lang="en-US" sz="2400" dirty="0"/>
              <a:t>Decisions get escalated to top levels</a:t>
            </a:r>
            <a:endParaRPr sz="2400" dirty="0"/>
          </a:p>
          <a:p>
            <a:pPr marL="457200" lvl="0" indent="-381000" algn="l" rtl="0">
              <a:lnSpc>
                <a:spcPct val="90000"/>
              </a:lnSpc>
              <a:spcBef>
                <a:spcPts val="0"/>
              </a:spcBef>
              <a:spcAft>
                <a:spcPts val="0"/>
              </a:spcAft>
              <a:buSzPts val="2400"/>
              <a:buChar char="❏"/>
            </a:pPr>
            <a:r>
              <a:rPr lang="en-US" sz="2400" dirty="0"/>
              <a:t>Characterized by burnout and hopelessness</a:t>
            </a:r>
            <a:endParaRPr sz="2400" dirty="0"/>
          </a:p>
        </p:txBody>
      </p:sp>
      <p:pic>
        <p:nvPicPr>
          <p:cNvPr id="195" name="Google Shape;195;g2cf5f943c20_1_35"/>
          <p:cNvPicPr preferRelativeResize="0"/>
          <p:nvPr/>
        </p:nvPicPr>
        <p:blipFill rotWithShape="1">
          <a:blip r:embed="rId3">
            <a:alphaModFix/>
          </a:blip>
          <a:srcRect t="35563" r="69617" b="44881"/>
          <a:stretch/>
        </p:blipFill>
        <p:spPr>
          <a:xfrm>
            <a:off x="8150575" y="2743175"/>
            <a:ext cx="3255100" cy="26407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cf5f943c20_1_276"/>
          <p:cNvSpPr txBox="1">
            <a:spLocks noGrp="1"/>
          </p:cNvSpPr>
          <p:nvPr>
            <p:ph type="title"/>
          </p:nvPr>
        </p:nvSpPr>
        <p:spPr>
          <a:xfrm>
            <a:off x="2566162" y="2314225"/>
            <a:ext cx="8915400" cy="1468800"/>
          </a:xfrm>
          <a:prstGeom prst="rect">
            <a:avLst/>
          </a:prstGeom>
          <a:noFill/>
          <a:ln>
            <a:noFill/>
          </a:ln>
        </p:spPr>
        <p:txBody>
          <a:bodyPr spcFirstLastPara="1" wrap="square" lIns="91425" tIns="45700" rIns="91425" bIns="45700" anchor="b" anchorCtr="0">
            <a:normAutofit/>
          </a:bodyPr>
          <a:lstStyle/>
          <a:p>
            <a:pPr marL="0" lvl="0" indent="0" algn="r" rtl="0">
              <a:lnSpc>
                <a:spcPct val="100000"/>
              </a:lnSpc>
              <a:spcBef>
                <a:spcPts val="0"/>
              </a:spcBef>
              <a:spcAft>
                <a:spcPts val="0"/>
              </a:spcAft>
              <a:buSzPts val="4000"/>
              <a:buNone/>
            </a:pPr>
            <a:r>
              <a:rPr lang="en-US"/>
              <a:t>What if it goes right?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cf5f943c20_1_270"/>
          <p:cNvSpPr txBox="1">
            <a:spLocks noGrp="1"/>
          </p:cNvSpPr>
          <p:nvPr>
            <p:ph type="title"/>
          </p:nvPr>
        </p:nvSpPr>
        <p:spPr>
          <a:xfrm>
            <a:off x="1769155" y="725950"/>
            <a:ext cx="5446200" cy="567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TEAMS THAT THRIVE</a:t>
            </a:r>
            <a:endParaRPr/>
          </a:p>
        </p:txBody>
      </p:sp>
      <p:sp>
        <p:nvSpPr>
          <p:cNvPr id="207" name="Google Shape;207;g2cf5f943c20_1_270"/>
          <p:cNvSpPr txBox="1">
            <a:spLocks noGrp="1"/>
          </p:cNvSpPr>
          <p:nvPr>
            <p:ph type="body" idx="1"/>
          </p:nvPr>
        </p:nvSpPr>
        <p:spPr>
          <a:xfrm>
            <a:off x="3050354" y="1828175"/>
            <a:ext cx="8222100" cy="3964800"/>
          </a:xfrm>
          <a:prstGeom prst="rect">
            <a:avLst/>
          </a:prstGeom>
          <a:noFill/>
          <a:ln>
            <a:noFill/>
          </a:ln>
        </p:spPr>
        <p:txBody>
          <a:bodyPr spcFirstLastPara="1" wrap="square" lIns="45700" tIns="45700" rIns="45700" bIns="45700" anchor="t" anchorCtr="0">
            <a:normAutofit/>
          </a:bodyPr>
          <a:lstStyle/>
          <a:p>
            <a:pPr marL="457200" lvl="0" indent="-381000" algn="l" rtl="0">
              <a:lnSpc>
                <a:spcPct val="90000"/>
              </a:lnSpc>
              <a:spcBef>
                <a:spcPts val="0"/>
              </a:spcBef>
              <a:spcAft>
                <a:spcPts val="0"/>
              </a:spcAft>
              <a:buSzPts val="2400"/>
              <a:buChar char="❏"/>
            </a:pPr>
            <a:r>
              <a:rPr lang="en-US" sz="2400" dirty="0"/>
              <a:t>Admit mistakes, discuss problems, and ask for help without fear</a:t>
            </a:r>
            <a:endParaRPr sz="2400" dirty="0"/>
          </a:p>
          <a:p>
            <a:pPr marL="457200" lvl="0" indent="-381000" algn="l" rtl="0">
              <a:lnSpc>
                <a:spcPct val="90000"/>
              </a:lnSpc>
              <a:spcBef>
                <a:spcPts val="0"/>
              </a:spcBef>
              <a:spcAft>
                <a:spcPts val="0"/>
              </a:spcAft>
              <a:buSzPts val="2400"/>
              <a:buChar char="❏"/>
            </a:pPr>
            <a:r>
              <a:rPr lang="en-US" sz="2400" dirty="0"/>
              <a:t>Disagree and challenge other’s views safely</a:t>
            </a:r>
            <a:endParaRPr sz="2400" dirty="0"/>
          </a:p>
          <a:p>
            <a:pPr marL="457200" lvl="0" indent="-381000" algn="l" rtl="0">
              <a:lnSpc>
                <a:spcPct val="90000"/>
              </a:lnSpc>
              <a:spcBef>
                <a:spcPts val="0"/>
              </a:spcBef>
              <a:spcAft>
                <a:spcPts val="0"/>
              </a:spcAft>
              <a:buSzPts val="2400"/>
              <a:buChar char="❏"/>
            </a:pPr>
            <a:r>
              <a:rPr lang="en-US" sz="2400" dirty="0"/>
              <a:t>Believe that the team will assume good intentions</a:t>
            </a:r>
            <a:endParaRPr sz="2400" dirty="0"/>
          </a:p>
          <a:p>
            <a:pPr marL="457200" lvl="0" indent="-381000" algn="l" rtl="0">
              <a:lnSpc>
                <a:spcPct val="90000"/>
              </a:lnSpc>
              <a:spcBef>
                <a:spcPts val="0"/>
              </a:spcBef>
              <a:spcAft>
                <a:spcPts val="0"/>
              </a:spcAft>
              <a:buSzPts val="2400"/>
              <a:buChar char="❏"/>
            </a:pPr>
            <a:r>
              <a:rPr lang="en-US" sz="2400" dirty="0"/>
              <a:t>Believe that they are empowered to influence and create change</a:t>
            </a:r>
            <a:endParaRPr sz="2400" dirty="0"/>
          </a:p>
          <a:p>
            <a:pPr marL="457200" lvl="0" indent="-381000" algn="l" rtl="0">
              <a:lnSpc>
                <a:spcPct val="90000"/>
              </a:lnSpc>
              <a:spcBef>
                <a:spcPts val="0"/>
              </a:spcBef>
              <a:spcAft>
                <a:spcPts val="0"/>
              </a:spcAft>
              <a:buSzPts val="2400"/>
              <a:buChar char="❏"/>
            </a:pPr>
            <a:r>
              <a:rPr lang="en-US" sz="2400" dirty="0"/>
              <a:t>Acquire, share, and combine knowledge​</a:t>
            </a:r>
            <a:endParaRPr sz="2400" dirty="0"/>
          </a:p>
          <a:p>
            <a:pPr marL="457200" lvl="0" indent="-381000" algn="l" rtl="0">
              <a:lnSpc>
                <a:spcPct val="90000"/>
              </a:lnSpc>
              <a:spcBef>
                <a:spcPts val="0"/>
              </a:spcBef>
              <a:spcAft>
                <a:spcPts val="0"/>
              </a:spcAft>
              <a:buSzPts val="2400"/>
              <a:buChar char="❏"/>
            </a:pPr>
            <a:r>
              <a:rPr lang="en-US" sz="2400" dirty="0"/>
              <a:t>Discuss ideas, are creative, and explore new avenues for solutions​</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cf5f943c20_1_254"/>
          <p:cNvSpPr txBox="1">
            <a:spLocks noGrp="1"/>
          </p:cNvSpPr>
          <p:nvPr>
            <p:ph type="title"/>
          </p:nvPr>
        </p:nvSpPr>
        <p:spPr>
          <a:xfrm>
            <a:off x="2589212" y="2058750"/>
            <a:ext cx="8915400" cy="14688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en-US"/>
              <a:t>WHAT’S THE BEST TEAM YOU’VE BEEN 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cf5f943c20_1_377"/>
          <p:cNvSpPr txBox="1">
            <a:spLocks noGrp="1"/>
          </p:cNvSpPr>
          <p:nvPr>
            <p:ph type="title"/>
          </p:nvPr>
        </p:nvSpPr>
        <p:spPr>
          <a:xfrm>
            <a:off x="1616775" y="292570"/>
            <a:ext cx="9720000" cy="1499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QUESTIONS TO CONSIDER</a:t>
            </a:r>
            <a:endParaRPr/>
          </a:p>
        </p:txBody>
      </p:sp>
      <p:sp>
        <p:nvSpPr>
          <p:cNvPr id="218" name="Google Shape;218;g2cf5f943c20_1_377"/>
          <p:cNvSpPr txBox="1">
            <a:spLocks noGrp="1"/>
          </p:cNvSpPr>
          <p:nvPr>
            <p:ph type="body" idx="1"/>
          </p:nvPr>
        </p:nvSpPr>
        <p:spPr>
          <a:xfrm>
            <a:off x="2472003" y="2342357"/>
            <a:ext cx="9720000" cy="33330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200"/>
              <a:buNone/>
            </a:pPr>
            <a:r>
              <a:rPr lang="en-US" sz="2400"/>
              <a:t>What was the general feeling in meetings?</a:t>
            </a:r>
            <a:endParaRPr sz="2400"/>
          </a:p>
          <a:p>
            <a:pPr marL="0" lvl="0" indent="0" algn="l" rtl="0">
              <a:lnSpc>
                <a:spcPct val="90000"/>
              </a:lnSpc>
              <a:spcBef>
                <a:spcPts val="1400"/>
              </a:spcBef>
              <a:spcAft>
                <a:spcPts val="0"/>
              </a:spcAft>
              <a:buSzPts val="2200"/>
              <a:buNone/>
            </a:pPr>
            <a:r>
              <a:rPr lang="en-US" sz="2400"/>
              <a:t>What did you enjoy about working on the team?</a:t>
            </a:r>
            <a:endParaRPr sz="2400"/>
          </a:p>
          <a:p>
            <a:pPr marL="0" lvl="0" indent="0" algn="l" rtl="0">
              <a:lnSpc>
                <a:spcPct val="90000"/>
              </a:lnSpc>
              <a:spcBef>
                <a:spcPts val="1400"/>
              </a:spcBef>
              <a:spcAft>
                <a:spcPts val="0"/>
              </a:spcAft>
              <a:buSzPts val="2200"/>
              <a:buNone/>
            </a:pPr>
            <a:r>
              <a:rPr lang="en-US" sz="2400"/>
              <a:t>What happened when there were problems or conflicts?</a:t>
            </a:r>
            <a:endParaRPr sz="2400"/>
          </a:p>
          <a:p>
            <a:pPr marL="91440" lvl="0" indent="0" algn="l" rtl="0">
              <a:lnSpc>
                <a:spcPct val="90000"/>
              </a:lnSpc>
              <a:spcBef>
                <a:spcPts val="1400"/>
              </a:spcBef>
              <a:spcAft>
                <a:spcPts val="0"/>
              </a:spcAft>
              <a:buSzPts val="2200"/>
              <a:buFont typeface="Noto Sans Symbols"/>
              <a:buNone/>
            </a:pPr>
            <a:endParaRPr/>
          </a:p>
          <a:p>
            <a:pPr marL="91440" lvl="0" indent="0" algn="l" rtl="0">
              <a:lnSpc>
                <a:spcPct val="90000"/>
              </a:lnSpc>
              <a:spcBef>
                <a:spcPts val="1400"/>
              </a:spcBef>
              <a:spcAft>
                <a:spcPts val="0"/>
              </a:spcAft>
              <a:buSzPts val="2200"/>
              <a:buFont typeface="Noto Sans Symbols"/>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cf5f943c20_1_286"/>
          <p:cNvSpPr txBox="1">
            <a:spLocks noGrp="1"/>
          </p:cNvSpPr>
          <p:nvPr>
            <p:ph type="title"/>
          </p:nvPr>
        </p:nvSpPr>
        <p:spPr>
          <a:xfrm>
            <a:off x="1595895" y="667392"/>
            <a:ext cx="11029500" cy="624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INDICATIONS A TEAM IS SAFE</a:t>
            </a:r>
            <a:endParaRPr/>
          </a:p>
        </p:txBody>
      </p:sp>
      <p:sp>
        <p:nvSpPr>
          <p:cNvPr id="224" name="Google Shape;224;g2cf5f943c20_1_286"/>
          <p:cNvSpPr txBox="1">
            <a:spLocks noGrp="1"/>
          </p:cNvSpPr>
          <p:nvPr>
            <p:ph type="body" idx="1"/>
          </p:nvPr>
        </p:nvSpPr>
        <p:spPr>
          <a:xfrm>
            <a:off x="2337125" y="1799075"/>
            <a:ext cx="5180700" cy="491370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000"/>
              <a:buNone/>
            </a:pPr>
            <a:endParaRPr sz="2000" dirty="0"/>
          </a:p>
          <a:p>
            <a:pPr marL="457200" lvl="0" indent="-381000" algn="l" rtl="0">
              <a:lnSpc>
                <a:spcPct val="90000"/>
              </a:lnSpc>
              <a:spcBef>
                <a:spcPts val="1400"/>
              </a:spcBef>
              <a:spcAft>
                <a:spcPts val="0"/>
              </a:spcAft>
              <a:buSzPts val="2400"/>
              <a:buChar char="❏"/>
            </a:pPr>
            <a:r>
              <a:rPr lang="en-US" sz="2400" dirty="0"/>
              <a:t>Speak roughly in the same proportions</a:t>
            </a:r>
            <a:endParaRPr sz="2400" dirty="0"/>
          </a:p>
          <a:p>
            <a:pPr marL="457200" lvl="0" indent="-381000" algn="l" rtl="0">
              <a:lnSpc>
                <a:spcPct val="90000"/>
              </a:lnSpc>
              <a:spcBef>
                <a:spcPts val="0"/>
              </a:spcBef>
              <a:spcAft>
                <a:spcPts val="0"/>
              </a:spcAft>
              <a:buSzPts val="2400"/>
              <a:buChar char="❏"/>
            </a:pPr>
            <a:r>
              <a:rPr lang="en-US" sz="2400" dirty="0"/>
              <a:t>Feel relaxed and energized in meetings</a:t>
            </a:r>
            <a:endParaRPr sz="2400" dirty="0"/>
          </a:p>
          <a:p>
            <a:pPr marL="457200" lvl="0" indent="-381000" algn="l" rtl="0">
              <a:lnSpc>
                <a:spcPct val="90000"/>
              </a:lnSpc>
              <a:spcBef>
                <a:spcPts val="0"/>
              </a:spcBef>
              <a:spcAft>
                <a:spcPts val="0"/>
              </a:spcAft>
              <a:buSzPts val="2400"/>
              <a:buChar char="❏"/>
            </a:pPr>
            <a:r>
              <a:rPr lang="en-US" sz="2400" dirty="0"/>
              <a:t>Believe other team members are reliable</a:t>
            </a:r>
            <a:endParaRPr sz="2400" dirty="0"/>
          </a:p>
          <a:p>
            <a:pPr marL="457200" lvl="0" indent="-381000" algn="l" rtl="0">
              <a:lnSpc>
                <a:spcPct val="90000"/>
              </a:lnSpc>
              <a:spcBef>
                <a:spcPts val="0"/>
              </a:spcBef>
              <a:spcAft>
                <a:spcPts val="0"/>
              </a:spcAft>
              <a:buSzPts val="2400"/>
              <a:buChar char="❏"/>
            </a:pPr>
            <a:r>
              <a:rPr lang="en-US" sz="2400" dirty="0"/>
              <a:t>Are willing to have hard or “messy” conversations </a:t>
            </a:r>
            <a:endParaRPr sz="2400" dirty="0"/>
          </a:p>
          <a:p>
            <a:pPr marL="457200" lvl="0" indent="-381000" algn="l" rtl="0">
              <a:lnSpc>
                <a:spcPct val="90000"/>
              </a:lnSpc>
              <a:spcBef>
                <a:spcPts val="0"/>
              </a:spcBef>
              <a:spcAft>
                <a:spcPts val="0"/>
              </a:spcAft>
              <a:buSzPts val="2400"/>
              <a:buChar char="❏"/>
            </a:pPr>
            <a:r>
              <a:rPr lang="en-US" sz="2400" dirty="0"/>
              <a:t>Feel heard and appreciated</a:t>
            </a:r>
            <a:endParaRPr sz="2400" dirty="0"/>
          </a:p>
          <a:p>
            <a:pPr marL="457200" lvl="0" indent="-381000" algn="l" rtl="0">
              <a:lnSpc>
                <a:spcPct val="90000"/>
              </a:lnSpc>
              <a:spcBef>
                <a:spcPts val="0"/>
              </a:spcBef>
              <a:spcAft>
                <a:spcPts val="0"/>
              </a:spcAft>
              <a:buSzPts val="2400"/>
              <a:buChar char="❏"/>
            </a:pPr>
            <a:r>
              <a:rPr lang="en-US" sz="2400" dirty="0"/>
              <a:t>Generate creative solutions</a:t>
            </a:r>
            <a:endParaRPr sz="2400" dirty="0"/>
          </a:p>
        </p:txBody>
      </p:sp>
      <p:pic>
        <p:nvPicPr>
          <p:cNvPr id="225" name="Google Shape;225;g2cf5f943c20_1_286"/>
          <p:cNvPicPr preferRelativeResize="0"/>
          <p:nvPr/>
        </p:nvPicPr>
        <p:blipFill rotWithShape="1">
          <a:blip r:embed="rId3">
            <a:alphaModFix/>
          </a:blip>
          <a:srcRect l="56570" t="73144" b="13868"/>
          <a:stretch/>
        </p:blipFill>
        <p:spPr>
          <a:xfrm>
            <a:off x="7676975" y="2899660"/>
            <a:ext cx="4047599" cy="152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cf5f943c20_1_65"/>
          <p:cNvSpPr txBox="1">
            <a:spLocks noGrp="1"/>
          </p:cNvSpPr>
          <p:nvPr>
            <p:ph type="title"/>
          </p:nvPr>
        </p:nvSpPr>
        <p:spPr>
          <a:xfrm>
            <a:off x="2589212" y="2058750"/>
            <a:ext cx="8915400" cy="14688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en-US"/>
              <a:t>WHAT ARE THE ATTRIBUTES HEALTHY TEAMS HAVE IN COMMON?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cf5f943c20_0_9"/>
          <p:cNvSpPr txBox="1">
            <a:spLocks noGrp="1"/>
          </p:cNvSpPr>
          <p:nvPr>
            <p:ph type="title"/>
          </p:nvPr>
        </p:nvSpPr>
        <p:spPr>
          <a:xfrm>
            <a:off x="2592924" y="624110"/>
            <a:ext cx="8911800" cy="128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dirty="0"/>
              <a:t>REMINDER: Ground Rules</a:t>
            </a:r>
            <a:endParaRPr dirty="0"/>
          </a:p>
        </p:txBody>
      </p:sp>
      <p:sp>
        <p:nvSpPr>
          <p:cNvPr id="124" name="Google Shape;124;g2cf5f943c20_0_9"/>
          <p:cNvSpPr txBox="1"/>
          <p:nvPr/>
        </p:nvSpPr>
        <p:spPr>
          <a:xfrm>
            <a:off x="2985250" y="1814900"/>
            <a:ext cx="5906400" cy="40986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15000"/>
              </a:lnSpc>
              <a:spcBef>
                <a:spcPts val="0"/>
              </a:spcBef>
              <a:spcAft>
                <a:spcPts val="0"/>
              </a:spcAft>
              <a:buClr>
                <a:srgbClr val="666666"/>
              </a:buClr>
              <a:buSzPts val="2600"/>
              <a:buFont typeface="Roboto"/>
              <a:buChar char="●"/>
            </a:pPr>
            <a:r>
              <a:rPr lang="en-US" sz="2600" b="0" i="0" u="none" strike="noStrike" cap="none">
                <a:solidFill>
                  <a:srgbClr val="666666"/>
                </a:solidFill>
                <a:latin typeface="Roboto"/>
                <a:ea typeface="Roboto"/>
                <a:cs typeface="Roboto"/>
                <a:sym typeface="Roboto"/>
              </a:rPr>
              <a:t>Be kind</a:t>
            </a:r>
            <a:endParaRPr sz="2600" b="0" i="0" u="none" strike="noStrike" cap="none">
              <a:solidFill>
                <a:srgbClr val="666666"/>
              </a:solidFill>
              <a:latin typeface="Roboto"/>
              <a:ea typeface="Roboto"/>
              <a:cs typeface="Roboto"/>
              <a:sym typeface="Roboto"/>
            </a:endParaRPr>
          </a:p>
          <a:p>
            <a:pPr marL="457200" marR="0" lvl="0" indent="-393700" algn="l" rtl="0">
              <a:lnSpc>
                <a:spcPct val="115000"/>
              </a:lnSpc>
              <a:spcBef>
                <a:spcPts val="0"/>
              </a:spcBef>
              <a:spcAft>
                <a:spcPts val="0"/>
              </a:spcAft>
              <a:buClr>
                <a:srgbClr val="666666"/>
              </a:buClr>
              <a:buSzPts val="2600"/>
              <a:buFont typeface="Roboto"/>
              <a:buChar char="●"/>
            </a:pPr>
            <a:r>
              <a:rPr lang="en-US" sz="2600" b="0" i="0" u="none" strike="noStrike" cap="none">
                <a:solidFill>
                  <a:srgbClr val="666666"/>
                </a:solidFill>
                <a:latin typeface="Roboto"/>
                <a:ea typeface="Roboto"/>
                <a:cs typeface="Roboto"/>
                <a:sym typeface="Roboto"/>
              </a:rPr>
              <a:t>Be curious</a:t>
            </a:r>
            <a:endParaRPr sz="2600" b="0" i="0" u="none" strike="noStrike" cap="none">
              <a:solidFill>
                <a:srgbClr val="666666"/>
              </a:solidFill>
              <a:latin typeface="Roboto"/>
              <a:ea typeface="Roboto"/>
              <a:cs typeface="Roboto"/>
              <a:sym typeface="Roboto"/>
            </a:endParaRPr>
          </a:p>
          <a:p>
            <a:pPr marL="457200" marR="0" lvl="0" indent="-393700" algn="l" rtl="0">
              <a:lnSpc>
                <a:spcPct val="115000"/>
              </a:lnSpc>
              <a:spcBef>
                <a:spcPts val="0"/>
              </a:spcBef>
              <a:spcAft>
                <a:spcPts val="0"/>
              </a:spcAft>
              <a:buClr>
                <a:srgbClr val="666666"/>
              </a:buClr>
              <a:buSzPts val="2600"/>
              <a:buFont typeface="Roboto"/>
              <a:buChar char="●"/>
            </a:pPr>
            <a:r>
              <a:rPr lang="en-US" sz="2600" b="0" i="0" u="none" strike="noStrike" cap="none">
                <a:solidFill>
                  <a:srgbClr val="666666"/>
                </a:solidFill>
                <a:latin typeface="Roboto"/>
                <a:ea typeface="Roboto"/>
                <a:cs typeface="Roboto"/>
                <a:sym typeface="Roboto"/>
              </a:rPr>
              <a:t>No playing devil’s advocate</a:t>
            </a:r>
            <a:endParaRPr sz="2600" b="0" i="0" u="none" strike="noStrike" cap="none">
              <a:solidFill>
                <a:srgbClr val="666666"/>
              </a:solidFill>
              <a:latin typeface="Roboto"/>
              <a:ea typeface="Roboto"/>
              <a:cs typeface="Roboto"/>
              <a:sym typeface="Roboto"/>
            </a:endParaRPr>
          </a:p>
          <a:p>
            <a:pPr marL="457200" marR="0" lvl="0" indent="-393700" algn="l" rtl="0">
              <a:lnSpc>
                <a:spcPct val="115000"/>
              </a:lnSpc>
              <a:spcBef>
                <a:spcPts val="0"/>
              </a:spcBef>
              <a:spcAft>
                <a:spcPts val="0"/>
              </a:spcAft>
              <a:buClr>
                <a:srgbClr val="666666"/>
              </a:buClr>
              <a:buSzPts val="2600"/>
              <a:buFont typeface="Roboto"/>
              <a:buChar char="●"/>
            </a:pPr>
            <a:r>
              <a:rPr lang="en-US" sz="2600" b="0" i="0" u="none" strike="noStrike" cap="none">
                <a:solidFill>
                  <a:srgbClr val="666666"/>
                </a:solidFill>
                <a:latin typeface="Roboto"/>
                <a:ea typeface="Roboto"/>
                <a:cs typeface="Roboto"/>
                <a:sym typeface="Roboto"/>
              </a:rPr>
              <a:t>Focus on learning, not debating</a:t>
            </a:r>
            <a:endParaRPr sz="2600" b="0" i="0" u="none" strike="noStrike" cap="none">
              <a:solidFill>
                <a:srgbClr val="666666"/>
              </a:solidFill>
              <a:latin typeface="Roboto"/>
              <a:ea typeface="Roboto"/>
              <a:cs typeface="Roboto"/>
              <a:sym typeface="Roboto"/>
            </a:endParaRPr>
          </a:p>
          <a:p>
            <a:pPr marL="457200" marR="0" lvl="0" indent="-393700" algn="l" rtl="0">
              <a:lnSpc>
                <a:spcPct val="115000"/>
              </a:lnSpc>
              <a:spcBef>
                <a:spcPts val="0"/>
              </a:spcBef>
              <a:spcAft>
                <a:spcPts val="0"/>
              </a:spcAft>
              <a:buClr>
                <a:srgbClr val="666666"/>
              </a:buClr>
              <a:buSzPts val="2600"/>
              <a:buFont typeface="Roboto"/>
              <a:buChar char="●"/>
            </a:pPr>
            <a:r>
              <a:rPr lang="en-US" sz="2600" b="0" i="0" u="none" strike="noStrike" cap="none">
                <a:solidFill>
                  <a:srgbClr val="666666"/>
                </a:solidFill>
                <a:latin typeface="Roboto"/>
                <a:ea typeface="Roboto"/>
                <a:cs typeface="Roboto"/>
                <a:sym typeface="Roboto"/>
              </a:rPr>
              <a:t>Think of your intentions </a:t>
            </a:r>
            <a:r>
              <a:rPr lang="en-US" sz="2600" b="0" i="1" u="none" strike="noStrike" cap="none">
                <a:solidFill>
                  <a:srgbClr val="666666"/>
                </a:solidFill>
                <a:latin typeface="Roboto"/>
                <a:ea typeface="Roboto"/>
                <a:cs typeface="Roboto"/>
                <a:sym typeface="Roboto"/>
              </a:rPr>
              <a:t>and</a:t>
            </a:r>
            <a:r>
              <a:rPr lang="en-US" sz="2600" b="0" i="0" u="none" strike="noStrike" cap="none">
                <a:solidFill>
                  <a:srgbClr val="666666"/>
                </a:solidFill>
                <a:latin typeface="Roboto"/>
                <a:ea typeface="Roboto"/>
                <a:cs typeface="Roboto"/>
                <a:sym typeface="Roboto"/>
              </a:rPr>
              <a:t> impact</a:t>
            </a:r>
            <a:endParaRPr sz="2600" b="0" i="0" u="none" strike="noStrike" cap="none">
              <a:solidFill>
                <a:srgbClr val="666666"/>
              </a:solidFill>
              <a:latin typeface="Roboto"/>
              <a:ea typeface="Roboto"/>
              <a:cs typeface="Roboto"/>
              <a:sym typeface="Roboto"/>
            </a:endParaRPr>
          </a:p>
          <a:p>
            <a:pPr marL="457200" marR="0" lvl="0" indent="-393700" algn="l" rtl="0">
              <a:lnSpc>
                <a:spcPct val="115000"/>
              </a:lnSpc>
              <a:spcBef>
                <a:spcPts val="0"/>
              </a:spcBef>
              <a:spcAft>
                <a:spcPts val="0"/>
              </a:spcAft>
              <a:buClr>
                <a:srgbClr val="666666"/>
              </a:buClr>
              <a:buSzPts val="2600"/>
              <a:buFont typeface="Roboto"/>
              <a:buChar char="●"/>
            </a:pPr>
            <a:r>
              <a:rPr lang="en-US" sz="2600" b="0" i="0" u="none" strike="noStrike" cap="none">
                <a:solidFill>
                  <a:srgbClr val="666666"/>
                </a:solidFill>
                <a:latin typeface="Roboto"/>
                <a:ea typeface="Roboto"/>
                <a:cs typeface="Roboto"/>
                <a:sym typeface="Roboto"/>
              </a:rPr>
              <a:t>Listen and acknowledge each other</a:t>
            </a:r>
            <a:endParaRPr sz="2600" b="0" i="0" u="none" strike="noStrike" cap="none">
              <a:solidFill>
                <a:srgbClr val="666666"/>
              </a:solidFill>
              <a:latin typeface="Roboto"/>
              <a:ea typeface="Roboto"/>
              <a:cs typeface="Roboto"/>
              <a:sym typeface="Roboto"/>
            </a:endParaRPr>
          </a:p>
          <a:p>
            <a:pPr marL="457200" marR="0" lvl="0" indent="-393700" algn="l" rtl="0">
              <a:lnSpc>
                <a:spcPct val="115000"/>
              </a:lnSpc>
              <a:spcBef>
                <a:spcPts val="0"/>
              </a:spcBef>
              <a:spcAft>
                <a:spcPts val="0"/>
              </a:spcAft>
              <a:buClr>
                <a:srgbClr val="666666"/>
              </a:buClr>
              <a:buSzPts val="2600"/>
              <a:buFont typeface="Roboto"/>
              <a:buChar char="●"/>
            </a:pPr>
            <a:r>
              <a:rPr lang="en-US" sz="2600" b="0" i="0" u="none" strike="noStrike" cap="none">
                <a:solidFill>
                  <a:srgbClr val="666666"/>
                </a:solidFill>
                <a:latin typeface="Roboto"/>
                <a:ea typeface="Roboto"/>
                <a:cs typeface="Roboto"/>
                <a:sym typeface="Roboto"/>
              </a:rPr>
              <a:t>Step forward, step back</a:t>
            </a:r>
            <a:endParaRPr sz="2600" b="0" i="0" u="none" strike="noStrike" cap="none">
              <a:solidFill>
                <a:srgbClr val="666666"/>
              </a:solidFill>
              <a:latin typeface="Roboto"/>
              <a:ea typeface="Roboto"/>
              <a:cs typeface="Roboto"/>
              <a:sym typeface="Roboto"/>
            </a:endParaRPr>
          </a:p>
          <a:p>
            <a:pPr marL="457200" marR="0" lvl="0" indent="-393700" algn="l" rtl="0">
              <a:lnSpc>
                <a:spcPct val="115000"/>
              </a:lnSpc>
              <a:spcBef>
                <a:spcPts val="0"/>
              </a:spcBef>
              <a:spcAft>
                <a:spcPts val="0"/>
              </a:spcAft>
              <a:buClr>
                <a:srgbClr val="666666"/>
              </a:buClr>
              <a:buSzPts val="2600"/>
              <a:buFont typeface="Roboto"/>
              <a:buChar char="●"/>
            </a:pPr>
            <a:r>
              <a:rPr lang="en-US" sz="2600" b="0" i="0" u="none" strike="noStrike" cap="none">
                <a:solidFill>
                  <a:srgbClr val="666666"/>
                </a:solidFill>
                <a:latin typeface="Roboto"/>
                <a:ea typeface="Roboto"/>
                <a:cs typeface="Roboto"/>
                <a:sym typeface="Roboto"/>
              </a:rPr>
              <a:t>No personal attacks</a:t>
            </a:r>
            <a:endParaRPr sz="2600" b="0" i="0" u="none" strike="noStrike" cap="none">
              <a:solidFill>
                <a:srgbClr val="666666"/>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cf5f943c20_1_70"/>
          <p:cNvSpPr txBox="1">
            <a:spLocks noGrp="1"/>
          </p:cNvSpPr>
          <p:nvPr>
            <p:ph type="title"/>
          </p:nvPr>
        </p:nvSpPr>
        <p:spPr>
          <a:xfrm>
            <a:off x="1878325" y="393585"/>
            <a:ext cx="8911800" cy="1281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QUESTIONS TO CONSIDER</a:t>
            </a:r>
            <a:endParaRPr/>
          </a:p>
        </p:txBody>
      </p:sp>
      <p:sp>
        <p:nvSpPr>
          <p:cNvPr id="236" name="Google Shape;236;g2cf5f943c20_1_70"/>
          <p:cNvSpPr txBox="1">
            <a:spLocks noGrp="1"/>
          </p:cNvSpPr>
          <p:nvPr>
            <p:ph type="body" idx="1"/>
          </p:nvPr>
        </p:nvSpPr>
        <p:spPr>
          <a:xfrm>
            <a:off x="2589212" y="2133600"/>
            <a:ext cx="8915400" cy="377760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a:p>
          <a:p>
            <a:pPr marL="0" lvl="0" indent="0" algn="l" rtl="0">
              <a:lnSpc>
                <a:spcPct val="90000"/>
              </a:lnSpc>
              <a:spcBef>
                <a:spcPts val="1400"/>
              </a:spcBef>
              <a:spcAft>
                <a:spcPts val="0"/>
              </a:spcAft>
              <a:buSzPts val="1800"/>
              <a:buNone/>
            </a:pPr>
            <a:endParaRPr sz="2400"/>
          </a:p>
          <a:p>
            <a:pPr marL="0" lvl="0" indent="0" algn="l" rtl="0">
              <a:lnSpc>
                <a:spcPct val="90000"/>
              </a:lnSpc>
              <a:spcBef>
                <a:spcPts val="1400"/>
              </a:spcBef>
              <a:spcAft>
                <a:spcPts val="0"/>
              </a:spcAft>
              <a:buSzPts val="1800"/>
              <a:buNone/>
            </a:pPr>
            <a:r>
              <a:rPr lang="en-US" sz="2400"/>
              <a:t>What do you need from others on a team to feel safe?</a:t>
            </a:r>
            <a:endParaRPr sz="2400"/>
          </a:p>
          <a:p>
            <a:pPr marL="0" lvl="0" indent="0" algn="l" rtl="0">
              <a:lnSpc>
                <a:spcPct val="90000"/>
              </a:lnSpc>
              <a:spcBef>
                <a:spcPts val="1400"/>
              </a:spcBef>
              <a:spcAft>
                <a:spcPts val="0"/>
              </a:spcAft>
              <a:buSzPts val="1800"/>
              <a:buNone/>
            </a:pPr>
            <a:r>
              <a:rPr lang="en-US" sz="2400"/>
              <a:t>What do you think your teammates need from you?</a:t>
            </a:r>
            <a:endParaRPr sz="2400"/>
          </a:p>
          <a:p>
            <a:pPr marL="0" lvl="0" indent="0" algn="l" rtl="0">
              <a:lnSpc>
                <a:spcPct val="90000"/>
              </a:lnSpc>
              <a:spcBef>
                <a:spcPts val="1400"/>
              </a:spcBef>
              <a:spcAft>
                <a:spcPts val="0"/>
              </a:spcAft>
              <a:buSzPts val="1800"/>
              <a:buNone/>
            </a:pPr>
            <a:r>
              <a:rPr lang="en-US" sz="2400"/>
              <a:t>What is lacking on a team that struggles?</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cf5f943c20_1_75"/>
          <p:cNvSpPr txBox="1">
            <a:spLocks noGrp="1"/>
          </p:cNvSpPr>
          <p:nvPr>
            <p:ph type="title"/>
          </p:nvPr>
        </p:nvSpPr>
        <p:spPr>
          <a:xfrm>
            <a:off x="1669849" y="676175"/>
            <a:ext cx="3136500" cy="5955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TRUST</a:t>
            </a:r>
            <a:endParaRPr/>
          </a:p>
        </p:txBody>
      </p:sp>
      <p:sp>
        <p:nvSpPr>
          <p:cNvPr id="242" name="Google Shape;242;g2cf5f943c20_1_75"/>
          <p:cNvSpPr txBox="1">
            <a:spLocks noGrp="1"/>
          </p:cNvSpPr>
          <p:nvPr>
            <p:ph type="body" idx="1"/>
          </p:nvPr>
        </p:nvSpPr>
        <p:spPr>
          <a:xfrm>
            <a:off x="3145174" y="1507575"/>
            <a:ext cx="5595600" cy="42375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400"/>
              <a:buNone/>
            </a:pPr>
            <a:r>
              <a:rPr lang="en-US" sz="2400"/>
              <a:t>Characterized by mutual respect </a:t>
            </a:r>
            <a:endParaRPr/>
          </a:p>
          <a:p>
            <a:pPr marL="0" lvl="0" indent="0" algn="l" rtl="0">
              <a:lnSpc>
                <a:spcPct val="90000"/>
              </a:lnSpc>
              <a:spcBef>
                <a:spcPts val="1400"/>
              </a:spcBef>
              <a:spcAft>
                <a:spcPts val="0"/>
              </a:spcAft>
              <a:buSzPts val="2400"/>
              <a:buNone/>
            </a:pPr>
            <a:r>
              <a:rPr lang="en-US" sz="2400"/>
              <a:t>Willing to be vulnerable</a:t>
            </a:r>
            <a:endParaRPr/>
          </a:p>
          <a:p>
            <a:pPr marL="0" lvl="0" indent="0" algn="l" rtl="0">
              <a:lnSpc>
                <a:spcPct val="90000"/>
              </a:lnSpc>
              <a:spcBef>
                <a:spcPts val="1400"/>
              </a:spcBef>
              <a:spcAft>
                <a:spcPts val="0"/>
              </a:spcAft>
              <a:buSzPts val="2400"/>
              <a:buNone/>
            </a:pPr>
            <a:r>
              <a:rPr lang="en-US" sz="2400"/>
              <a:t>Care about each other as people</a:t>
            </a:r>
            <a:endParaRPr/>
          </a:p>
          <a:p>
            <a:pPr marL="0" lvl="0" indent="0" algn="l" rtl="0">
              <a:lnSpc>
                <a:spcPct val="90000"/>
              </a:lnSpc>
              <a:spcBef>
                <a:spcPts val="1400"/>
              </a:spcBef>
              <a:spcAft>
                <a:spcPts val="0"/>
              </a:spcAft>
              <a:buSzPts val="2400"/>
              <a:buNone/>
            </a:pPr>
            <a:r>
              <a:rPr lang="en-US" sz="2400"/>
              <a:t>Not afraid they will be rejected</a:t>
            </a:r>
            <a:endParaRPr/>
          </a:p>
          <a:p>
            <a:pPr marL="0" lvl="0" indent="0" algn="l" rtl="0">
              <a:lnSpc>
                <a:spcPct val="90000"/>
              </a:lnSpc>
              <a:spcBef>
                <a:spcPts val="1400"/>
              </a:spcBef>
              <a:spcAft>
                <a:spcPts val="0"/>
              </a:spcAft>
              <a:buSzPts val="2400"/>
              <a:buNone/>
            </a:pPr>
            <a:endParaRPr sz="2400"/>
          </a:p>
          <a:p>
            <a:pPr marL="0" lvl="0" indent="0" algn="l" rtl="0">
              <a:lnSpc>
                <a:spcPct val="90000"/>
              </a:lnSpc>
              <a:spcBef>
                <a:spcPts val="1400"/>
              </a:spcBef>
              <a:spcAft>
                <a:spcPts val="0"/>
              </a:spcAft>
              <a:buSzPts val="2400"/>
              <a:buNone/>
            </a:pPr>
            <a:endParaRPr sz="2400"/>
          </a:p>
          <a:p>
            <a:pPr marL="0" lvl="0" indent="0" algn="l" rtl="0">
              <a:lnSpc>
                <a:spcPct val="90000"/>
              </a:lnSpc>
              <a:spcBef>
                <a:spcPts val="1400"/>
              </a:spcBef>
              <a:spcAft>
                <a:spcPts val="0"/>
              </a:spcAft>
              <a:buSzPts val="2400"/>
              <a:buNone/>
            </a:pPr>
            <a:r>
              <a:rPr lang="en-US" sz="2400"/>
              <a:t>We become incubators of creativity and innovation</a:t>
            </a:r>
            <a:endParaRPr/>
          </a:p>
        </p:txBody>
      </p:sp>
      <p:sp>
        <p:nvSpPr>
          <p:cNvPr id="243" name="Google Shape;243;g2cf5f943c20_1_75"/>
          <p:cNvSpPr txBox="1"/>
          <p:nvPr/>
        </p:nvSpPr>
        <p:spPr>
          <a:xfrm>
            <a:off x="3145175" y="3669125"/>
            <a:ext cx="6500700" cy="5955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80000"/>
              </a:lnSpc>
              <a:spcBef>
                <a:spcPts val="0"/>
              </a:spcBef>
              <a:spcAft>
                <a:spcPts val="0"/>
              </a:spcAft>
              <a:buClr>
                <a:srgbClr val="0C0C0C"/>
              </a:buClr>
              <a:buSzPct val="108108"/>
              <a:buFont typeface="Twentieth Century"/>
              <a:buNone/>
            </a:pPr>
            <a:r>
              <a:rPr lang="en-US" sz="5000" b="0" i="0" u="none" strike="noStrike" cap="none">
                <a:solidFill>
                  <a:srgbClr val="0C0C0C"/>
                </a:solidFill>
                <a:latin typeface="Twentieth Century"/>
                <a:ea typeface="Twentieth Century"/>
                <a:cs typeface="Twentieth Century"/>
                <a:sym typeface="Twentieth Century"/>
              </a:rPr>
              <a:t>AS A CONSEQUENCE: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cf5f943c20_1_82"/>
          <p:cNvSpPr txBox="1">
            <a:spLocks noGrp="1"/>
          </p:cNvSpPr>
          <p:nvPr>
            <p:ph type="title"/>
          </p:nvPr>
        </p:nvSpPr>
        <p:spPr>
          <a:xfrm>
            <a:off x="2589212" y="2921725"/>
            <a:ext cx="8915400" cy="14688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en-US"/>
              <a:t>DEI / IDEA AND </a:t>
            </a:r>
            <a:br>
              <a:rPr lang="en-US"/>
            </a:br>
            <a:r>
              <a:rPr lang="en-US"/>
              <a:t>PSYCHOLOGICAL SAFETY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cf5f943c20_1_87"/>
          <p:cNvSpPr txBox="1">
            <a:spLocks noGrp="1"/>
          </p:cNvSpPr>
          <p:nvPr>
            <p:ph type="title"/>
          </p:nvPr>
        </p:nvSpPr>
        <p:spPr>
          <a:xfrm>
            <a:off x="1962482" y="720720"/>
            <a:ext cx="11029500" cy="6621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DEI (IDEA) AND PSYCHOLOGICAL SAFETY</a:t>
            </a:r>
            <a:endParaRPr/>
          </a:p>
        </p:txBody>
      </p:sp>
      <p:sp>
        <p:nvSpPr>
          <p:cNvPr id="254" name="Google Shape;254;g2cf5f943c20_1_87"/>
          <p:cNvSpPr txBox="1">
            <a:spLocks noGrp="1"/>
          </p:cNvSpPr>
          <p:nvPr>
            <p:ph type="body" idx="1"/>
          </p:nvPr>
        </p:nvSpPr>
        <p:spPr>
          <a:xfrm>
            <a:off x="2547250" y="2522925"/>
            <a:ext cx="8178000" cy="41652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1800"/>
              <a:buNone/>
            </a:pPr>
            <a:r>
              <a:rPr lang="en-US" sz="2400" b="1"/>
              <a:t>Diverse teams with low psychological safety are </a:t>
            </a:r>
            <a:r>
              <a:rPr lang="en-US" sz="2400" b="1">
                <a:solidFill>
                  <a:srgbClr val="FF0000"/>
                </a:solidFill>
              </a:rPr>
              <a:t>less</a:t>
            </a:r>
            <a:r>
              <a:rPr lang="en-US" sz="2400" b="1"/>
              <a:t> productive than homogenous teams</a:t>
            </a:r>
            <a:endParaRPr sz="2400" b="1"/>
          </a:p>
          <a:p>
            <a:pPr marL="0" lvl="0" indent="0" algn="l" rtl="0">
              <a:lnSpc>
                <a:spcPct val="90000"/>
              </a:lnSpc>
              <a:spcBef>
                <a:spcPts val="0"/>
              </a:spcBef>
              <a:spcAft>
                <a:spcPts val="0"/>
              </a:spcAft>
              <a:buSzPts val="1800"/>
              <a:buNone/>
            </a:pPr>
            <a:endParaRPr sz="2400" b="1"/>
          </a:p>
          <a:p>
            <a:pPr marL="420117" lvl="1" indent="-342900" algn="l" rtl="0">
              <a:lnSpc>
                <a:spcPct val="90000"/>
              </a:lnSpc>
              <a:spcBef>
                <a:spcPts val="400"/>
              </a:spcBef>
              <a:spcAft>
                <a:spcPts val="0"/>
              </a:spcAft>
              <a:buSzPts val="2400"/>
              <a:buFont typeface="Noto Sans Symbols"/>
              <a:buChar char="❑"/>
            </a:pPr>
            <a:r>
              <a:rPr lang="en-US" sz="2400"/>
              <a:t>Face communication challenges</a:t>
            </a:r>
            <a:endParaRPr sz="2400"/>
          </a:p>
          <a:p>
            <a:pPr marL="420117" lvl="1" indent="-342900" algn="l" rtl="0">
              <a:lnSpc>
                <a:spcPct val="90000"/>
              </a:lnSpc>
              <a:spcBef>
                <a:spcPts val="600"/>
              </a:spcBef>
              <a:spcAft>
                <a:spcPts val="0"/>
              </a:spcAft>
              <a:buSzPts val="2400"/>
              <a:buFont typeface="Noto Sans Symbols"/>
              <a:buChar char="❑"/>
            </a:pPr>
            <a:r>
              <a:rPr lang="en-US" sz="2400"/>
              <a:t>Lack commonly held beliefs</a:t>
            </a:r>
            <a:endParaRPr sz="2400"/>
          </a:p>
          <a:p>
            <a:pPr marL="265176" lvl="1" indent="-22858" algn="l" rtl="0">
              <a:lnSpc>
                <a:spcPct val="90000"/>
              </a:lnSpc>
              <a:spcBef>
                <a:spcPts val="600"/>
              </a:spcBef>
              <a:spcAft>
                <a:spcPts val="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cf5f943c20_1_455"/>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DEI (IDEA) AND PSYCHOLOGICAL SAFETY</a:t>
            </a:r>
            <a:endParaRPr/>
          </a:p>
        </p:txBody>
      </p:sp>
      <p:sp>
        <p:nvSpPr>
          <p:cNvPr id="260" name="Google Shape;260;g2cf5f943c20_1_455"/>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600"/>
              </a:spcBef>
              <a:spcAft>
                <a:spcPts val="0"/>
              </a:spcAft>
              <a:buSzPts val="1800"/>
              <a:buNone/>
            </a:pPr>
            <a:r>
              <a:rPr lang="en-US" sz="2400" b="1" dirty="0"/>
              <a:t>Diverse teams with high psychological security outperform homogeneous teams</a:t>
            </a:r>
            <a:endParaRPr sz="2400" b="1" dirty="0"/>
          </a:p>
          <a:p>
            <a:pPr marL="0" lvl="0" indent="0" algn="l" rtl="0">
              <a:lnSpc>
                <a:spcPct val="90000"/>
              </a:lnSpc>
              <a:spcBef>
                <a:spcPts val="1600"/>
              </a:spcBef>
              <a:spcAft>
                <a:spcPts val="0"/>
              </a:spcAft>
              <a:buClr>
                <a:schemeClr val="dk1"/>
              </a:buClr>
              <a:buSzPts val="1100"/>
              <a:buFont typeface="Arial"/>
              <a:buNone/>
            </a:pPr>
            <a:endParaRPr sz="2400" b="1" dirty="0"/>
          </a:p>
          <a:p>
            <a:pPr marL="420117" lvl="1" indent="-342900" algn="l" rtl="0">
              <a:lnSpc>
                <a:spcPct val="90000"/>
              </a:lnSpc>
              <a:spcBef>
                <a:spcPts val="400"/>
              </a:spcBef>
              <a:spcAft>
                <a:spcPts val="0"/>
              </a:spcAft>
              <a:buSzPts val="2400"/>
              <a:buFont typeface="Noto Sans Symbols"/>
              <a:buChar char="❑"/>
            </a:pPr>
            <a:r>
              <a:rPr lang="en-US" sz="2400" dirty="0"/>
              <a:t>Implicit bias and microaggressions</a:t>
            </a:r>
          </a:p>
          <a:p>
            <a:pPr marL="420117" lvl="1" indent="-342900" algn="l" rtl="0">
              <a:lnSpc>
                <a:spcPct val="90000"/>
              </a:lnSpc>
              <a:spcBef>
                <a:spcPts val="400"/>
              </a:spcBef>
              <a:spcAft>
                <a:spcPts val="0"/>
              </a:spcAft>
              <a:buSzPts val="2400"/>
              <a:buFont typeface="Noto Sans Symbols"/>
              <a:buChar char="❑"/>
            </a:pPr>
            <a:r>
              <a:rPr lang="en-US" sz="2400" dirty="0"/>
              <a:t>Effective apologies</a:t>
            </a:r>
            <a:endParaRPr sz="2400" dirty="0"/>
          </a:p>
          <a:p>
            <a:pPr marL="420117" lvl="1" indent="-342900" algn="l" rtl="0">
              <a:lnSpc>
                <a:spcPct val="90000"/>
              </a:lnSpc>
              <a:spcBef>
                <a:spcPts val="400"/>
              </a:spcBef>
              <a:spcAft>
                <a:spcPts val="0"/>
              </a:spcAft>
              <a:buSzPts val="2400"/>
              <a:buFont typeface="Noto Sans Symbols"/>
              <a:buChar char="❑"/>
            </a:pPr>
            <a:r>
              <a:rPr lang="en-US" sz="2400" dirty="0"/>
              <a:t>Essential to achieving breakthroughs</a:t>
            </a:r>
            <a:endParaRPr sz="2400" dirty="0"/>
          </a:p>
          <a:p>
            <a:pPr marL="420117" lvl="1" indent="-342900" algn="l" rtl="0">
              <a:lnSpc>
                <a:spcPct val="90000"/>
              </a:lnSpc>
              <a:spcBef>
                <a:spcPts val="600"/>
              </a:spcBef>
              <a:spcAft>
                <a:spcPts val="0"/>
              </a:spcAft>
              <a:buSzPts val="2400"/>
              <a:buFont typeface="Noto Sans Symbols"/>
              <a:buChar char="❑"/>
            </a:pPr>
            <a:r>
              <a:rPr lang="en-US" sz="2400" dirty="0"/>
              <a:t>Experiment, grow, and foster excellence</a:t>
            </a:r>
            <a:endParaRPr sz="2400" dirty="0"/>
          </a:p>
          <a:p>
            <a:pPr marL="0" lvl="0" indent="0" algn="l" rtl="0">
              <a:lnSpc>
                <a:spcPct val="90000"/>
              </a:lnSpc>
              <a:spcBef>
                <a:spcPts val="600"/>
              </a:spcBef>
              <a:spcAft>
                <a:spcPts val="0"/>
              </a:spcAft>
              <a:buSzPts val="18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cf5f943c20_1_93"/>
          <p:cNvSpPr txBox="1">
            <a:spLocks noGrp="1"/>
          </p:cNvSpPr>
          <p:nvPr>
            <p:ph type="title"/>
          </p:nvPr>
        </p:nvSpPr>
        <p:spPr>
          <a:xfrm>
            <a:off x="2589212" y="2921725"/>
            <a:ext cx="8915400" cy="14688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en-US"/>
              <a:t>HOW DO WE GET STARTED?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cf5f943c20_1_98"/>
          <p:cNvSpPr txBox="1">
            <a:spLocks noGrp="1"/>
          </p:cNvSpPr>
          <p:nvPr>
            <p:ph type="title"/>
          </p:nvPr>
        </p:nvSpPr>
        <p:spPr>
          <a:xfrm>
            <a:off x="1820675" y="485810"/>
            <a:ext cx="8911800" cy="1281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GETTING STARTED: SUPPORT</a:t>
            </a:r>
            <a:endParaRPr/>
          </a:p>
        </p:txBody>
      </p:sp>
      <p:pic>
        <p:nvPicPr>
          <p:cNvPr id="272" name="Google Shape;272;g2cf5f943c20_1_98"/>
          <p:cNvPicPr preferRelativeResize="0"/>
          <p:nvPr/>
        </p:nvPicPr>
        <p:blipFill rotWithShape="1">
          <a:blip r:embed="rId3">
            <a:alphaModFix/>
          </a:blip>
          <a:srcRect/>
          <a:stretch/>
        </p:blipFill>
        <p:spPr>
          <a:xfrm>
            <a:off x="5553063" y="1928800"/>
            <a:ext cx="6638925" cy="3000375"/>
          </a:xfrm>
          <a:prstGeom prst="rect">
            <a:avLst/>
          </a:prstGeom>
          <a:noFill/>
          <a:ln>
            <a:noFill/>
          </a:ln>
        </p:spPr>
      </p:pic>
      <p:sp>
        <p:nvSpPr>
          <p:cNvPr id="273" name="Google Shape;273;g2cf5f943c20_1_98"/>
          <p:cNvSpPr txBox="1">
            <a:spLocks noGrp="1"/>
          </p:cNvSpPr>
          <p:nvPr>
            <p:ph type="body" idx="1"/>
          </p:nvPr>
        </p:nvSpPr>
        <p:spPr>
          <a:xfrm>
            <a:off x="2525403" y="2241350"/>
            <a:ext cx="7141200" cy="3634500"/>
          </a:xfrm>
          <a:prstGeom prst="rect">
            <a:avLst/>
          </a:prstGeom>
          <a:noFill/>
          <a:ln>
            <a:noFill/>
          </a:ln>
        </p:spPr>
        <p:txBody>
          <a:bodyPr spcFirstLastPara="1" wrap="square" lIns="45700" tIns="45700" rIns="45700" bIns="45700" anchor="t" anchorCtr="0">
            <a:normAutofit/>
          </a:bodyPr>
          <a:lstStyle/>
          <a:p>
            <a:pPr marL="0" lvl="1" indent="0" algn="l" rtl="0">
              <a:lnSpc>
                <a:spcPct val="90000"/>
              </a:lnSpc>
              <a:spcBef>
                <a:spcPts val="0"/>
              </a:spcBef>
              <a:spcAft>
                <a:spcPts val="0"/>
              </a:spcAft>
              <a:buSzPts val="2400"/>
              <a:buNone/>
            </a:pPr>
            <a:endParaRPr sz="2400" dirty="0"/>
          </a:p>
          <a:p>
            <a:pPr marL="457200" lvl="0" indent="-381000" algn="l" rtl="0">
              <a:lnSpc>
                <a:spcPct val="90000"/>
              </a:lnSpc>
              <a:spcBef>
                <a:spcPts val="600"/>
              </a:spcBef>
              <a:spcAft>
                <a:spcPts val="0"/>
              </a:spcAft>
              <a:buSzPts val="2400"/>
              <a:buChar char="❏"/>
            </a:pPr>
            <a:r>
              <a:rPr lang="en-US" sz="2400" dirty="0"/>
              <a:t>Adequate resources</a:t>
            </a:r>
            <a:endParaRPr sz="2400" dirty="0"/>
          </a:p>
          <a:p>
            <a:pPr marL="457200" lvl="0" indent="-381000" algn="l" rtl="0">
              <a:lnSpc>
                <a:spcPct val="90000"/>
              </a:lnSpc>
              <a:spcBef>
                <a:spcPts val="0"/>
              </a:spcBef>
              <a:spcAft>
                <a:spcPts val="0"/>
              </a:spcAft>
              <a:buSzPts val="2400"/>
              <a:buChar char="❏"/>
            </a:pPr>
            <a:r>
              <a:rPr lang="en-US" sz="2400" dirty="0"/>
              <a:t>Transparent decisions</a:t>
            </a:r>
            <a:endParaRPr sz="2400" dirty="0"/>
          </a:p>
          <a:p>
            <a:pPr marL="457200" lvl="0" indent="-381000" algn="l" rtl="0">
              <a:lnSpc>
                <a:spcPct val="90000"/>
              </a:lnSpc>
              <a:spcBef>
                <a:spcPts val="0"/>
              </a:spcBef>
              <a:spcAft>
                <a:spcPts val="0"/>
              </a:spcAft>
              <a:buSzPts val="2400"/>
              <a:buChar char="❏"/>
            </a:pPr>
            <a:r>
              <a:rPr lang="en-US" sz="2400" dirty="0"/>
              <a:t>Reward risk-taking</a:t>
            </a:r>
            <a:endParaRPr sz="2400" dirty="0"/>
          </a:p>
          <a:p>
            <a:pPr marL="457200" lvl="0" indent="-381000" algn="l" rtl="0">
              <a:lnSpc>
                <a:spcPct val="90000"/>
              </a:lnSpc>
              <a:spcBef>
                <a:spcPts val="0"/>
              </a:spcBef>
              <a:spcAft>
                <a:spcPts val="0"/>
              </a:spcAft>
              <a:buSzPts val="2400"/>
              <a:buChar char="❏"/>
            </a:pPr>
            <a:r>
              <a:rPr lang="en-US" sz="2400" dirty="0"/>
              <a:t>Opportunities for growth</a:t>
            </a:r>
            <a:endParaRPr sz="2400" dirty="0"/>
          </a:p>
          <a:p>
            <a:pPr marL="457200" lvl="0" indent="-381000" algn="l" rtl="0">
              <a:lnSpc>
                <a:spcPct val="90000"/>
              </a:lnSpc>
              <a:spcBef>
                <a:spcPts val="0"/>
              </a:spcBef>
              <a:spcAft>
                <a:spcPts val="0"/>
              </a:spcAft>
              <a:buSzPts val="2400"/>
              <a:buChar char="❏"/>
            </a:pPr>
            <a:r>
              <a:rPr lang="en-US" sz="2400" dirty="0"/>
              <a:t>Removing obstacles</a:t>
            </a:r>
            <a:endParaRPr sz="2400" dirty="0"/>
          </a:p>
          <a:p>
            <a:pPr marL="457200" lvl="0" indent="-381000" algn="l" rtl="0">
              <a:lnSpc>
                <a:spcPct val="90000"/>
              </a:lnSpc>
              <a:spcBef>
                <a:spcPts val="0"/>
              </a:spcBef>
              <a:spcAft>
                <a:spcPts val="0"/>
              </a:spcAft>
              <a:buSzPts val="2400"/>
              <a:buChar char="❏"/>
            </a:pPr>
            <a:r>
              <a:rPr lang="en-US" sz="2400" dirty="0"/>
              <a:t>Set clear expectations</a:t>
            </a:r>
            <a:endParaRPr sz="2400" dirty="0"/>
          </a:p>
          <a:p>
            <a:pPr marL="128016" lvl="1" indent="0" algn="l" rtl="0">
              <a:lnSpc>
                <a:spcPct val="90000"/>
              </a:lnSpc>
              <a:spcBef>
                <a:spcPts val="600"/>
              </a:spcBef>
              <a:spcAft>
                <a:spcPts val="0"/>
              </a:spcAft>
              <a:buSzPts val="2400"/>
              <a:buNone/>
            </a:pP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cf5f943c20_1_105"/>
          <p:cNvSpPr txBox="1">
            <a:spLocks noGrp="1"/>
          </p:cNvSpPr>
          <p:nvPr>
            <p:ph type="title"/>
          </p:nvPr>
        </p:nvSpPr>
        <p:spPr>
          <a:xfrm>
            <a:off x="1826875" y="338460"/>
            <a:ext cx="8911800" cy="1281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GETTING STARTED: LEADERS</a:t>
            </a:r>
            <a:endParaRPr/>
          </a:p>
        </p:txBody>
      </p:sp>
      <p:pic>
        <p:nvPicPr>
          <p:cNvPr id="279" name="Google Shape;279;g2cf5f943c20_1_105"/>
          <p:cNvPicPr preferRelativeResize="0"/>
          <p:nvPr/>
        </p:nvPicPr>
        <p:blipFill rotWithShape="1">
          <a:blip r:embed="rId3">
            <a:alphaModFix/>
          </a:blip>
          <a:srcRect/>
          <a:stretch/>
        </p:blipFill>
        <p:spPr>
          <a:xfrm>
            <a:off x="6579500" y="1131267"/>
            <a:ext cx="5690400" cy="4301450"/>
          </a:xfrm>
          <a:prstGeom prst="rect">
            <a:avLst/>
          </a:prstGeom>
          <a:noFill/>
          <a:ln>
            <a:noFill/>
          </a:ln>
        </p:spPr>
      </p:pic>
      <p:sp>
        <p:nvSpPr>
          <p:cNvPr id="280" name="Google Shape;280;g2cf5f943c20_1_105"/>
          <p:cNvSpPr txBox="1">
            <a:spLocks noGrp="1"/>
          </p:cNvSpPr>
          <p:nvPr>
            <p:ph type="body" idx="1"/>
          </p:nvPr>
        </p:nvSpPr>
        <p:spPr>
          <a:xfrm>
            <a:off x="2479949" y="2121875"/>
            <a:ext cx="4843200" cy="3392700"/>
          </a:xfrm>
          <a:prstGeom prst="rect">
            <a:avLst/>
          </a:prstGeom>
          <a:noFill/>
          <a:ln>
            <a:noFill/>
          </a:ln>
        </p:spPr>
        <p:txBody>
          <a:bodyPr spcFirstLastPara="1" wrap="square" lIns="45700" tIns="45700" rIns="45700" bIns="45700" anchor="t" anchorCtr="0">
            <a:normAutofit/>
          </a:bodyPr>
          <a:lstStyle/>
          <a:p>
            <a:pPr marL="128016" lvl="1" indent="0" algn="l" rtl="0">
              <a:lnSpc>
                <a:spcPct val="90000"/>
              </a:lnSpc>
              <a:spcBef>
                <a:spcPts val="0"/>
              </a:spcBef>
              <a:spcAft>
                <a:spcPts val="0"/>
              </a:spcAft>
              <a:buSzPts val="2400"/>
              <a:buNone/>
            </a:pPr>
            <a:endParaRPr dirty="0"/>
          </a:p>
          <a:p>
            <a:pPr marL="457200" lvl="0" indent="-381000" algn="l" rtl="0">
              <a:lnSpc>
                <a:spcPct val="90000"/>
              </a:lnSpc>
              <a:spcBef>
                <a:spcPts val="600"/>
              </a:spcBef>
              <a:spcAft>
                <a:spcPts val="0"/>
              </a:spcAft>
              <a:buSzPts val="2400"/>
              <a:buChar char="❏"/>
            </a:pPr>
            <a:r>
              <a:rPr lang="en-US" sz="2400" dirty="0"/>
              <a:t>Establish clear goals and mission</a:t>
            </a:r>
            <a:endParaRPr sz="2400" dirty="0"/>
          </a:p>
          <a:p>
            <a:pPr marL="457200" lvl="0" indent="-381000" algn="l" rtl="0">
              <a:lnSpc>
                <a:spcPct val="90000"/>
              </a:lnSpc>
              <a:spcBef>
                <a:spcPts val="0"/>
              </a:spcBef>
              <a:spcAft>
                <a:spcPts val="0"/>
              </a:spcAft>
              <a:buSzPts val="2400"/>
              <a:buChar char="❏"/>
            </a:pPr>
            <a:r>
              <a:rPr lang="en-US" sz="2400" dirty="0"/>
              <a:t>Model non-defensive responses</a:t>
            </a:r>
            <a:endParaRPr sz="2400" dirty="0"/>
          </a:p>
          <a:p>
            <a:pPr marL="457200" lvl="0" indent="-381000" algn="l" rtl="0">
              <a:lnSpc>
                <a:spcPct val="90000"/>
              </a:lnSpc>
              <a:spcBef>
                <a:spcPts val="0"/>
              </a:spcBef>
              <a:spcAft>
                <a:spcPts val="0"/>
              </a:spcAft>
              <a:buSzPts val="2400"/>
              <a:buChar char="❏"/>
            </a:pPr>
            <a:r>
              <a:rPr lang="en-US" sz="2400" dirty="0"/>
              <a:t>Demonstrate risk taking</a:t>
            </a:r>
            <a:endParaRPr sz="2400" dirty="0"/>
          </a:p>
          <a:p>
            <a:pPr marL="457200" lvl="0" indent="-381000" algn="l" rtl="0">
              <a:lnSpc>
                <a:spcPct val="90000"/>
              </a:lnSpc>
              <a:spcBef>
                <a:spcPts val="0"/>
              </a:spcBef>
              <a:spcAft>
                <a:spcPts val="0"/>
              </a:spcAft>
              <a:buSzPts val="2400"/>
              <a:buChar char="❏"/>
            </a:pPr>
            <a:r>
              <a:rPr lang="en-US" sz="2400" dirty="0"/>
              <a:t>Practice curiosity and asking questions</a:t>
            </a:r>
            <a:endParaRPr sz="2400" dirty="0"/>
          </a:p>
          <a:p>
            <a:pPr marL="91440" lvl="0" indent="0" algn="l" rtl="0">
              <a:lnSpc>
                <a:spcPct val="90000"/>
              </a:lnSpc>
              <a:spcBef>
                <a:spcPts val="1600"/>
              </a:spcBef>
              <a:spcAft>
                <a:spcPts val="0"/>
              </a:spcAft>
              <a:buSzPts val="22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cf5f943c20_1_116"/>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GETTING STARTED: TEAM MEMBERS</a:t>
            </a:r>
            <a:endParaRPr/>
          </a:p>
        </p:txBody>
      </p:sp>
      <p:sp>
        <p:nvSpPr>
          <p:cNvPr id="286" name="Google Shape;286;g2cf5f943c20_1_116"/>
          <p:cNvSpPr txBox="1"/>
          <p:nvPr/>
        </p:nvSpPr>
        <p:spPr>
          <a:xfrm>
            <a:off x="952500" y="6858000"/>
            <a:ext cx="102870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dk1"/>
                </a:solidFill>
                <a:latin typeface="Twentieth Century"/>
                <a:ea typeface="Twentieth Century"/>
                <a:cs typeface="Twentieth Century"/>
                <a:sym typeface="Twentieth Century"/>
                <a:hlinkClick r:id="rId3">
                  <a:extLst>
                    <a:ext uri="{A12FA001-AC4F-418D-AE19-62706E023703}">
                      <ahyp:hlinkClr xmlns:ahyp="http://schemas.microsoft.com/office/drawing/2018/hyperlinkcolor" val="tx"/>
                    </a:ext>
                  </a:extLst>
                </a:hlinkClick>
              </a:rPr>
              <a:t>This Photo</a:t>
            </a:r>
            <a:r>
              <a:rPr lang="en-US" sz="900" b="0" i="0" u="none" strike="noStrike" cap="none">
                <a:solidFill>
                  <a:schemeClr val="dk1"/>
                </a:solidFill>
                <a:latin typeface="Twentieth Century"/>
                <a:ea typeface="Twentieth Century"/>
                <a:cs typeface="Twentieth Century"/>
                <a:sym typeface="Twentieth Century"/>
              </a:rPr>
              <a:t> by Unknown Author is licensed under </a:t>
            </a:r>
            <a:r>
              <a:rPr lang="en-US" sz="900" b="0" i="0" u="sng" strike="noStrike" cap="none">
                <a:solidFill>
                  <a:schemeClr val="dk1"/>
                </a:solidFill>
                <a:latin typeface="Twentieth Century"/>
                <a:ea typeface="Twentieth Century"/>
                <a:cs typeface="Twentieth Century"/>
                <a:sym typeface="Twentieth Century"/>
                <a:hlinkClick r:id="rId4">
                  <a:extLst>
                    <a:ext uri="{A12FA001-AC4F-418D-AE19-62706E023703}">
                      <ahyp:hlinkClr xmlns:ahyp="http://schemas.microsoft.com/office/drawing/2018/hyperlinkcolor" val="tx"/>
                    </a:ext>
                  </a:extLst>
                </a:hlinkClick>
              </a:rPr>
              <a:t>CC BY-SA</a:t>
            </a:r>
            <a:endParaRPr sz="900" b="0" i="0" u="none" strike="noStrike" cap="none">
              <a:solidFill>
                <a:schemeClr val="dk1"/>
              </a:solidFill>
              <a:latin typeface="Twentieth Century"/>
              <a:ea typeface="Twentieth Century"/>
              <a:cs typeface="Twentieth Century"/>
              <a:sym typeface="Twentieth Century"/>
            </a:endParaRPr>
          </a:p>
        </p:txBody>
      </p:sp>
      <p:pic>
        <p:nvPicPr>
          <p:cNvPr id="287" name="Google Shape;287;g2cf5f943c20_1_116"/>
          <p:cNvPicPr preferRelativeResize="0"/>
          <p:nvPr/>
        </p:nvPicPr>
        <p:blipFill rotWithShape="1">
          <a:blip r:embed="rId5">
            <a:alphaModFix/>
          </a:blip>
          <a:srcRect/>
          <a:stretch/>
        </p:blipFill>
        <p:spPr>
          <a:xfrm>
            <a:off x="7180280" y="1752700"/>
            <a:ext cx="5011720" cy="4952901"/>
          </a:xfrm>
          <a:prstGeom prst="rect">
            <a:avLst/>
          </a:prstGeom>
          <a:noFill/>
          <a:ln>
            <a:noFill/>
          </a:ln>
        </p:spPr>
      </p:pic>
      <p:sp>
        <p:nvSpPr>
          <p:cNvPr id="288" name="Google Shape;288;g2cf5f943c20_1_116"/>
          <p:cNvSpPr txBox="1">
            <a:spLocks noGrp="1"/>
          </p:cNvSpPr>
          <p:nvPr>
            <p:ph type="body" idx="1"/>
          </p:nvPr>
        </p:nvSpPr>
        <p:spPr>
          <a:xfrm>
            <a:off x="2592927" y="2146375"/>
            <a:ext cx="5496900" cy="3634500"/>
          </a:xfrm>
          <a:prstGeom prst="rect">
            <a:avLst/>
          </a:prstGeom>
          <a:noFill/>
          <a:ln>
            <a:noFill/>
          </a:ln>
        </p:spPr>
        <p:txBody>
          <a:bodyPr spcFirstLastPara="1" wrap="square" lIns="45700" tIns="45700" rIns="45700" bIns="45700" anchor="t" anchorCtr="0">
            <a:normAutofit/>
          </a:bodyPr>
          <a:lstStyle/>
          <a:p>
            <a:pPr marL="457200" lvl="0" indent="-381000" algn="l" rtl="0">
              <a:lnSpc>
                <a:spcPct val="90000"/>
              </a:lnSpc>
              <a:spcBef>
                <a:spcPts val="0"/>
              </a:spcBef>
              <a:spcAft>
                <a:spcPts val="0"/>
              </a:spcAft>
              <a:buSzPts val="2400"/>
              <a:buChar char="❏"/>
            </a:pPr>
            <a:r>
              <a:rPr lang="en-US" sz="2400" dirty="0"/>
              <a:t>Clarify goals and objectives</a:t>
            </a:r>
            <a:endParaRPr sz="2400" dirty="0"/>
          </a:p>
          <a:p>
            <a:pPr marL="457200" lvl="0" indent="-381000" algn="l" rtl="0">
              <a:lnSpc>
                <a:spcPct val="90000"/>
              </a:lnSpc>
              <a:spcBef>
                <a:spcPts val="0"/>
              </a:spcBef>
              <a:spcAft>
                <a:spcPts val="0"/>
              </a:spcAft>
              <a:buSzPts val="2400"/>
              <a:buChar char="❏"/>
            </a:pPr>
            <a:r>
              <a:rPr lang="en-US" sz="2400" dirty="0"/>
              <a:t>Share small personal things to build trust</a:t>
            </a:r>
            <a:endParaRPr sz="2400" dirty="0"/>
          </a:p>
          <a:p>
            <a:pPr marL="457200" lvl="0" indent="-381000" algn="l" rtl="0">
              <a:lnSpc>
                <a:spcPct val="90000"/>
              </a:lnSpc>
              <a:spcBef>
                <a:spcPts val="0"/>
              </a:spcBef>
              <a:spcAft>
                <a:spcPts val="0"/>
              </a:spcAft>
              <a:buSzPts val="2400"/>
              <a:buChar char="❏"/>
            </a:pPr>
            <a:r>
              <a:rPr lang="en-US" sz="2400" dirty="0"/>
              <a:t>Create a “safe” brainstorming environment</a:t>
            </a:r>
            <a:endParaRPr sz="2400" dirty="0"/>
          </a:p>
          <a:p>
            <a:pPr marL="457200" lvl="0" indent="-381000" algn="l" rtl="0">
              <a:lnSpc>
                <a:spcPct val="90000"/>
              </a:lnSpc>
              <a:spcBef>
                <a:spcPts val="0"/>
              </a:spcBef>
              <a:spcAft>
                <a:spcPts val="0"/>
              </a:spcAft>
              <a:buSzPts val="2400"/>
              <a:buChar char="❏"/>
            </a:pPr>
            <a:r>
              <a:rPr lang="en-US" sz="2400" dirty="0"/>
              <a:t>Use Ground Rules for sharing and discussion</a:t>
            </a:r>
            <a:endParaRPr sz="2400" dirty="0"/>
          </a:p>
          <a:p>
            <a:pPr marL="457200" lvl="0" indent="-381000" algn="l" rtl="0">
              <a:lnSpc>
                <a:spcPct val="90000"/>
              </a:lnSpc>
              <a:spcBef>
                <a:spcPts val="0"/>
              </a:spcBef>
              <a:spcAft>
                <a:spcPts val="0"/>
              </a:spcAft>
              <a:buSzPts val="2400"/>
              <a:buChar char="❏"/>
            </a:pPr>
            <a:r>
              <a:rPr lang="en-US" sz="2400" dirty="0"/>
              <a:t>Ask questions and withhold judgement </a:t>
            </a:r>
            <a:endParaRPr sz="2400" dirty="0"/>
          </a:p>
          <a:p>
            <a:pPr marL="91440" lvl="0" indent="0" algn="l" rtl="0">
              <a:lnSpc>
                <a:spcPct val="90000"/>
              </a:lnSpc>
              <a:spcBef>
                <a:spcPts val="1600"/>
              </a:spcBef>
              <a:spcAft>
                <a:spcPts val="0"/>
              </a:spcAft>
              <a:buSzPts val="22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g2cf5f943c20_1_462"/>
          <p:cNvPicPr preferRelativeResize="0"/>
          <p:nvPr/>
        </p:nvPicPr>
        <p:blipFill rotWithShape="1">
          <a:blip r:embed="rId3">
            <a:alphaModFix/>
          </a:blip>
          <a:srcRect/>
          <a:stretch/>
        </p:blipFill>
        <p:spPr>
          <a:xfrm>
            <a:off x="3606150" y="671513"/>
            <a:ext cx="6000750" cy="5514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cf5f943c20_0_25"/>
          <p:cNvSpPr txBox="1">
            <a:spLocks noGrp="1"/>
          </p:cNvSpPr>
          <p:nvPr>
            <p:ph type="ctrTitle"/>
          </p:nvPr>
        </p:nvSpPr>
        <p:spPr>
          <a:xfrm>
            <a:off x="2589213" y="2918025"/>
            <a:ext cx="8915400" cy="2262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5400"/>
              <a:buNone/>
            </a:pPr>
            <a:r>
              <a:rPr lang="en-US"/>
              <a:t>BECOMING FEARLESS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cf5f943c20_1_123"/>
          <p:cNvSpPr txBox="1">
            <a:spLocks noGrp="1"/>
          </p:cNvSpPr>
          <p:nvPr>
            <p:ph type="title"/>
          </p:nvPr>
        </p:nvSpPr>
        <p:spPr>
          <a:xfrm>
            <a:off x="2589212" y="2058750"/>
            <a:ext cx="8915400" cy="14688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en-US"/>
              <a:t>WHAT DOES THIS LOOK LIKE FOR YOU?</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cf5f943c20_1_128"/>
          <p:cNvSpPr txBox="1">
            <a:spLocks noGrp="1"/>
          </p:cNvSpPr>
          <p:nvPr>
            <p:ph type="title"/>
          </p:nvPr>
        </p:nvSpPr>
        <p:spPr>
          <a:xfrm>
            <a:off x="1693900" y="347485"/>
            <a:ext cx="8911800" cy="1281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QUESTIONS TO CONSIDER</a:t>
            </a:r>
            <a:endParaRPr/>
          </a:p>
        </p:txBody>
      </p:sp>
      <p:sp>
        <p:nvSpPr>
          <p:cNvPr id="304" name="Google Shape;304;g2cf5f943c20_1_128"/>
          <p:cNvSpPr txBox="1">
            <a:spLocks noGrp="1"/>
          </p:cNvSpPr>
          <p:nvPr>
            <p:ph type="body" idx="1"/>
          </p:nvPr>
        </p:nvSpPr>
        <p:spPr>
          <a:xfrm>
            <a:off x="2845225" y="2214175"/>
            <a:ext cx="8415600" cy="33990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1800"/>
              <a:buNone/>
            </a:pPr>
            <a:r>
              <a:rPr lang="en-US" sz="2400"/>
              <a:t>What are the positives of risk-taking?</a:t>
            </a:r>
            <a:endParaRPr sz="2400"/>
          </a:p>
          <a:p>
            <a:pPr marL="0" lvl="0" indent="0" algn="l" rtl="0">
              <a:lnSpc>
                <a:spcPct val="90000"/>
              </a:lnSpc>
              <a:spcBef>
                <a:spcPts val="1400"/>
              </a:spcBef>
              <a:spcAft>
                <a:spcPts val="0"/>
              </a:spcAft>
              <a:buSzPts val="1800"/>
              <a:buNone/>
            </a:pPr>
            <a:r>
              <a:rPr lang="en-US" sz="2400"/>
              <a:t>What are the challenges?</a:t>
            </a:r>
            <a:endParaRPr sz="2400"/>
          </a:p>
          <a:p>
            <a:pPr marL="0" lvl="0" indent="0" algn="l" rtl="0">
              <a:lnSpc>
                <a:spcPct val="90000"/>
              </a:lnSpc>
              <a:spcBef>
                <a:spcPts val="1400"/>
              </a:spcBef>
              <a:spcAft>
                <a:spcPts val="0"/>
              </a:spcAft>
              <a:buSzPts val="1800"/>
              <a:buNone/>
            </a:pPr>
            <a:r>
              <a:rPr lang="en-US" sz="2400"/>
              <a:t>What can you do to make your team safer for innovating and risk-taking?</a:t>
            </a:r>
            <a:endParaRPr sz="2400"/>
          </a:p>
          <a:p>
            <a:pPr marL="0" lvl="0" indent="0" algn="l" rtl="0">
              <a:lnSpc>
                <a:spcPct val="90000"/>
              </a:lnSpc>
              <a:spcBef>
                <a:spcPts val="1400"/>
              </a:spcBef>
              <a:spcAft>
                <a:spcPts val="0"/>
              </a:spcAft>
              <a:buSzPts val="1800"/>
              <a:buNone/>
            </a:pPr>
            <a:r>
              <a:rPr lang="en-US" sz="2400"/>
              <a:t>How can you implement the Step Up and Step Back method on your team?</a:t>
            </a:r>
            <a:endParaRPr sz="2400"/>
          </a:p>
          <a:p>
            <a:pPr marL="91440" lvl="0" indent="0" algn="l" rtl="0">
              <a:lnSpc>
                <a:spcPct val="90000"/>
              </a:lnSpc>
              <a:spcBef>
                <a:spcPts val="1400"/>
              </a:spcBef>
              <a:spcAft>
                <a:spcPts val="0"/>
              </a:spcAft>
              <a:buSzPts val="2200"/>
              <a:buNone/>
            </a:pP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cf5f943c20_1_133"/>
          <p:cNvSpPr txBox="1">
            <a:spLocks noGrp="1"/>
          </p:cNvSpPr>
          <p:nvPr>
            <p:ph type="title"/>
          </p:nvPr>
        </p:nvSpPr>
        <p:spPr>
          <a:xfrm>
            <a:off x="1656117" y="711974"/>
            <a:ext cx="11029500" cy="671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PSYCHOLOGICALLY SAFE TEAMS</a:t>
            </a:r>
            <a:endParaRPr/>
          </a:p>
        </p:txBody>
      </p:sp>
      <p:sp>
        <p:nvSpPr>
          <p:cNvPr id="310" name="Google Shape;310;g2cf5f943c20_1_133"/>
          <p:cNvSpPr txBox="1">
            <a:spLocks noGrp="1"/>
          </p:cNvSpPr>
          <p:nvPr>
            <p:ph type="body" idx="1"/>
          </p:nvPr>
        </p:nvSpPr>
        <p:spPr>
          <a:xfrm>
            <a:off x="2402000" y="1946250"/>
            <a:ext cx="5661000" cy="3572100"/>
          </a:xfrm>
          <a:prstGeom prst="rect">
            <a:avLst/>
          </a:prstGeom>
          <a:noFill/>
          <a:ln>
            <a:noFill/>
          </a:ln>
        </p:spPr>
        <p:txBody>
          <a:bodyPr spcFirstLastPara="1" wrap="square" lIns="45700" tIns="45700" rIns="45700" bIns="45700" anchor="t" anchorCtr="0">
            <a:normAutofit/>
          </a:bodyPr>
          <a:lstStyle/>
          <a:p>
            <a:pPr marL="457200" lvl="0" indent="-381000" algn="l" rtl="0">
              <a:lnSpc>
                <a:spcPct val="90000"/>
              </a:lnSpc>
              <a:spcBef>
                <a:spcPts val="0"/>
              </a:spcBef>
              <a:spcAft>
                <a:spcPts val="0"/>
              </a:spcAft>
              <a:buSzPts val="2400"/>
              <a:buChar char="❏"/>
            </a:pPr>
            <a:r>
              <a:rPr lang="en-US" sz="2400" dirty="0"/>
              <a:t>Foster team members’ confidence</a:t>
            </a:r>
            <a:endParaRPr sz="2400" dirty="0"/>
          </a:p>
          <a:p>
            <a:pPr marL="457200" lvl="0" indent="-381000" algn="l" rtl="0">
              <a:lnSpc>
                <a:spcPct val="90000"/>
              </a:lnSpc>
              <a:spcBef>
                <a:spcPts val="0"/>
              </a:spcBef>
              <a:spcAft>
                <a:spcPts val="0"/>
              </a:spcAft>
              <a:buSzPts val="2400"/>
              <a:buChar char="❏"/>
            </a:pPr>
            <a:r>
              <a:rPr lang="en-US" sz="2400" dirty="0"/>
              <a:t>Believe that the team is capable of using new information to generate useful results</a:t>
            </a:r>
            <a:endParaRPr sz="2400" dirty="0"/>
          </a:p>
          <a:p>
            <a:pPr marL="457200" lvl="0" indent="-381000" algn="l" rtl="0">
              <a:lnSpc>
                <a:spcPct val="90000"/>
              </a:lnSpc>
              <a:spcBef>
                <a:spcPts val="0"/>
              </a:spcBef>
              <a:spcAft>
                <a:spcPts val="0"/>
              </a:spcAft>
              <a:buSzPts val="2400"/>
              <a:buChar char="❏"/>
            </a:pPr>
            <a:r>
              <a:rPr lang="en-US" sz="2400" dirty="0"/>
              <a:t>Value curiosity and experimentation</a:t>
            </a:r>
            <a:endParaRPr sz="2400" dirty="0"/>
          </a:p>
          <a:p>
            <a:pPr marL="457200" lvl="0" indent="-381000" algn="l" rtl="0">
              <a:lnSpc>
                <a:spcPct val="90000"/>
              </a:lnSpc>
              <a:spcBef>
                <a:spcPts val="0"/>
              </a:spcBef>
              <a:spcAft>
                <a:spcPts val="0"/>
              </a:spcAft>
              <a:buSzPts val="2400"/>
              <a:buChar char="❏"/>
            </a:pPr>
            <a:r>
              <a:rPr lang="en-US" sz="2400" dirty="0"/>
              <a:t>Believe that failure is a powerful tool for learning</a:t>
            </a:r>
            <a:endParaRPr sz="2400" dirty="0"/>
          </a:p>
        </p:txBody>
      </p:sp>
      <p:pic>
        <p:nvPicPr>
          <p:cNvPr id="311" name="Google Shape;311;g2cf5f943c20_1_133"/>
          <p:cNvPicPr preferRelativeResize="0"/>
          <p:nvPr/>
        </p:nvPicPr>
        <p:blipFill rotWithShape="1">
          <a:blip r:embed="rId3">
            <a:alphaModFix/>
          </a:blip>
          <a:srcRect/>
          <a:stretch/>
        </p:blipFill>
        <p:spPr>
          <a:xfrm>
            <a:off x="7979750" y="1936388"/>
            <a:ext cx="3978525" cy="29852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cf5f943c20_1_139"/>
          <p:cNvSpPr txBox="1">
            <a:spLocks noGrp="1"/>
          </p:cNvSpPr>
          <p:nvPr>
            <p:ph type="title"/>
          </p:nvPr>
        </p:nvSpPr>
        <p:spPr>
          <a:xfrm>
            <a:off x="2589212" y="2058750"/>
            <a:ext cx="8915400" cy="14688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en-US"/>
              <a:t>WHAT COMES NEXT FOR US?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cf5f943c20_1_144"/>
          <p:cNvSpPr txBox="1">
            <a:spLocks noGrp="1"/>
          </p:cNvSpPr>
          <p:nvPr>
            <p:ph type="title"/>
          </p:nvPr>
        </p:nvSpPr>
        <p:spPr>
          <a:xfrm>
            <a:off x="2592924" y="624110"/>
            <a:ext cx="8911800" cy="1281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WHAT HAPPENS NEXT?</a:t>
            </a:r>
            <a:endParaRPr/>
          </a:p>
        </p:txBody>
      </p:sp>
      <p:sp>
        <p:nvSpPr>
          <p:cNvPr id="322" name="Google Shape;322;g2cf5f943c20_1_144"/>
          <p:cNvSpPr txBox="1">
            <a:spLocks noGrp="1"/>
          </p:cNvSpPr>
          <p:nvPr>
            <p:ph type="body" idx="1"/>
          </p:nvPr>
        </p:nvSpPr>
        <p:spPr>
          <a:xfrm>
            <a:off x="2939373" y="1972703"/>
            <a:ext cx="3992700" cy="576300"/>
          </a:xfrm>
          <a:prstGeom prst="rect">
            <a:avLst/>
          </a:prstGeom>
          <a:noFill/>
          <a:ln>
            <a:noFill/>
          </a:ln>
        </p:spPr>
        <p:txBody>
          <a:bodyPr spcFirstLastPara="1" wrap="square" lIns="137150" tIns="45700" rIns="137150" bIns="45700" anchor="ctr" anchorCtr="0">
            <a:normAutofit/>
          </a:bodyPr>
          <a:lstStyle/>
          <a:p>
            <a:pPr marL="0" lvl="0" indent="0" algn="l" rtl="0">
              <a:lnSpc>
                <a:spcPct val="90000"/>
              </a:lnSpc>
              <a:spcBef>
                <a:spcPts val="0"/>
              </a:spcBef>
              <a:spcAft>
                <a:spcPts val="0"/>
              </a:spcAft>
              <a:buSzPts val="2300"/>
              <a:buNone/>
            </a:pPr>
            <a:r>
              <a:rPr lang="en-US"/>
              <a:t>True</a:t>
            </a:r>
            <a:endParaRPr/>
          </a:p>
        </p:txBody>
      </p:sp>
      <p:sp>
        <p:nvSpPr>
          <p:cNvPr id="323" name="Google Shape;323;g2cf5f943c20_1_144"/>
          <p:cNvSpPr txBox="1">
            <a:spLocks noGrp="1"/>
          </p:cNvSpPr>
          <p:nvPr>
            <p:ph type="body" idx="2"/>
          </p:nvPr>
        </p:nvSpPr>
        <p:spPr>
          <a:xfrm>
            <a:off x="2589212" y="2548966"/>
            <a:ext cx="4342800" cy="3354000"/>
          </a:xfrm>
          <a:prstGeom prst="rect">
            <a:avLst/>
          </a:prstGeom>
          <a:noFill/>
          <a:ln>
            <a:noFill/>
          </a:ln>
        </p:spPr>
        <p:txBody>
          <a:bodyPr spcFirstLastPara="1" wrap="square" lIns="45700" tIns="45700" rIns="45700" bIns="45700" anchor="t" anchorCtr="0">
            <a:normAutofit/>
          </a:bodyPr>
          <a:lstStyle/>
          <a:p>
            <a:pPr marL="237490" lvl="0" indent="-237490" algn="l" rtl="0">
              <a:lnSpc>
                <a:spcPct val="90000"/>
              </a:lnSpc>
              <a:spcBef>
                <a:spcPts val="0"/>
              </a:spcBef>
              <a:spcAft>
                <a:spcPts val="0"/>
              </a:spcAft>
              <a:buSzPts val="2200"/>
              <a:buFont typeface="Noto Sans Symbols"/>
              <a:buChar char="❑"/>
            </a:pPr>
            <a:r>
              <a:rPr lang="en-US"/>
              <a:t>Decisions are better</a:t>
            </a:r>
            <a:endParaRPr/>
          </a:p>
          <a:p>
            <a:pPr marL="237490" lvl="0" indent="-237490" algn="l" rtl="0">
              <a:lnSpc>
                <a:spcPct val="90000"/>
              </a:lnSpc>
              <a:spcBef>
                <a:spcPts val="1400"/>
              </a:spcBef>
              <a:spcAft>
                <a:spcPts val="0"/>
              </a:spcAft>
              <a:buSzPts val="2200"/>
              <a:buFont typeface="Noto Sans Symbols"/>
              <a:buChar char="❑"/>
            </a:pPr>
            <a:r>
              <a:rPr lang="en-US"/>
              <a:t>Consensus is possible</a:t>
            </a:r>
            <a:endParaRPr/>
          </a:p>
          <a:p>
            <a:pPr marL="237490" lvl="0" indent="-237490" algn="l" rtl="0">
              <a:lnSpc>
                <a:spcPct val="90000"/>
              </a:lnSpc>
              <a:spcBef>
                <a:spcPts val="1400"/>
              </a:spcBef>
              <a:spcAft>
                <a:spcPts val="0"/>
              </a:spcAft>
              <a:buSzPts val="2200"/>
              <a:buFont typeface="Noto Sans Symbols"/>
              <a:buChar char="❑"/>
            </a:pPr>
            <a:r>
              <a:rPr lang="en-US"/>
              <a:t>Sharing is easier</a:t>
            </a:r>
            <a:endParaRPr/>
          </a:p>
          <a:p>
            <a:pPr marL="237490" lvl="0" indent="-237490" algn="l" rtl="0">
              <a:lnSpc>
                <a:spcPct val="90000"/>
              </a:lnSpc>
              <a:spcBef>
                <a:spcPts val="1400"/>
              </a:spcBef>
              <a:spcAft>
                <a:spcPts val="0"/>
              </a:spcAft>
              <a:buSzPts val="2200"/>
              <a:buFont typeface="Noto Sans Symbols"/>
              <a:buChar char="❑"/>
            </a:pPr>
            <a:r>
              <a:rPr lang="en-US"/>
              <a:t>Benefit of the doubt is a priority</a:t>
            </a:r>
            <a:endParaRPr/>
          </a:p>
          <a:p>
            <a:pPr marL="237490" lvl="0" indent="-237490" algn="l" rtl="0">
              <a:lnSpc>
                <a:spcPct val="90000"/>
              </a:lnSpc>
              <a:spcBef>
                <a:spcPts val="1400"/>
              </a:spcBef>
              <a:spcAft>
                <a:spcPts val="0"/>
              </a:spcAft>
              <a:buSzPts val="2200"/>
              <a:buFont typeface="Noto Sans Symbols"/>
              <a:buChar char="❑"/>
            </a:pPr>
            <a:r>
              <a:rPr lang="en-US"/>
              <a:t>Debate is considered healthy</a:t>
            </a:r>
            <a:endParaRPr/>
          </a:p>
          <a:p>
            <a:pPr marL="237490" lvl="0" indent="-237490" algn="l" rtl="0">
              <a:lnSpc>
                <a:spcPct val="90000"/>
              </a:lnSpc>
              <a:spcBef>
                <a:spcPts val="1400"/>
              </a:spcBef>
              <a:spcAft>
                <a:spcPts val="0"/>
              </a:spcAft>
              <a:buSzPts val="2200"/>
              <a:buFont typeface="Noto Sans Symbols"/>
              <a:buChar char="❑"/>
            </a:pPr>
            <a:r>
              <a:rPr lang="en-US"/>
              <a:t>Innovation is pursued and rewarded</a:t>
            </a:r>
            <a:endParaRPr/>
          </a:p>
          <a:p>
            <a:pPr marL="91440" lvl="0" indent="0" algn="l" rtl="0">
              <a:lnSpc>
                <a:spcPct val="90000"/>
              </a:lnSpc>
              <a:spcBef>
                <a:spcPts val="1400"/>
              </a:spcBef>
              <a:spcAft>
                <a:spcPts val="0"/>
              </a:spcAft>
              <a:buSzPts val="2200"/>
              <a:buNone/>
            </a:pPr>
            <a:endParaRPr/>
          </a:p>
        </p:txBody>
      </p:sp>
      <p:sp>
        <p:nvSpPr>
          <p:cNvPr id="324" name="Google Shape;324;g2cf5f943c20_1_144"/>
          <p:cNvSpPr txBox="1">
            <a:spLocks noGrp="1"/>
          </p:cNvSpPr>
          <p:nvPr>
            <p:ph type="body" idx="3"/>
          </p:nvPr>
        </p:nvSpPr>
        <p:spPr>
          <a:xfrm>
            <a:off x="7506629" y="1969475"/>
            <a:ext cx="3999000" cy="576300"/>
          </a:xfrm>
          <a:prstGeom prst="rect">
            <a:avLst/>
          </a:prstGeom>
          <a:noFill/>
          <a:ln>
            <a:noFill/>
          </a:ln>
        </p:spPr>
        <p:txBody>
          <a:bodyPr spcFirstLastPara="1" wrap="square" lIns="137150" tIns="45700" rIns="137150" bIns="45700" anchor="ctr" anchorCtr="0">
            <a:normAutofit/>
          </a:bodyPr>
          <a:lstStyle/>
          <a:p>
            <a:pPr marL="0" lvl="0" indent="0" algn="l" rtl="0">
              <a:lnSpc>
                <a:spcPct val="90000"/>
              </a:lnSpc>
              <a:spcBef>
                <a:spcPts val="0"/>
              </a:spcBef>
              <a:spcAft>
                <a:spcPts val="0"/>
              </a:spcAft>
              <a:buSzPts val="2300"/>
              <a:buNone/>
            </a:pPr>
            <a:r>
              <a:rPr lang="en-US"/>
              <a:t>False</a:t>
            </a:r>
            <a:endParaRPr/>
          </a:p>
        </p:txBody>
      </p:sp>
      <p:sp>
        <p:nvSpPr>
          <p:cNvPr id="325" name="Google Shape;325;g2cf5f943c20_1_144"/>
          <p:cNvSpPr txBox="1">
            <a:spLocks noGrp="1"/>
          </p:cNvSpPr>
          <p:nvPr>
            <p:ph type="body" idx="4"/>
          </p:nvPr>
        </p:nvSpPr>
        <p:spPr>
          <a:xfrm>
            <a:off x="7166957" y="2545738"/>
            <a:ext cx="4338600" cy="3354000"/>
          </a:xfrm>
          <a:prstGeom prst="rect">
            <a:avLst/>
          </a:prstGeom>
          <a:noFill/>
          <a:ln>
            <a:noFill/>
          </a:ln>
        </p:spPr>
        <p:txBody>
          <a:bodyPr spcFirstLastPara="1" wrap="square" lIns="45700" tIns="45700" rIns="45700" bIns="45700" anchor="t" anchorCtr="0">
            <a:normAutofit/>
          </a:bodyPr>
          <a:lstStyle/>
          <a:p>
            <a:pPr marL="247968" lvl="0" indent="-247968" algn="l" rtl="0">
              <a:lnSpc>
                <a:spcPct val="90000"/>
              </a:lnSpc>
              <a:spcBef>
                <a:spcPts val="0"/>
              </a:spcBef>
              <a:spcAft>
                <a:spcPts val="0"/>
              </a:spcAft>
              <a:buSzPts val="2200"/>
              <a:buFont typeface="Noto Sans Symbols"/>
              <a:buChar char="❑"/>
            </a:pPr>
            <a:r>
              <a:rPr lang="en-US"/>
              <a:t>All ideas are implemented</a:t>
            </a:r>
            <a:endParaRPr/>
          </a:p>
          <a:p>
            <a:pPr marL="247968" lvl="0" indent="-247968" algn="l" rtl="0">
              <a:lnSpc>
                <a:spcPct val="90000"/>
              </a:lnSpc>
              <a:spcBef>
                <a:spcPts val="1400"/>
              </a:spcBef>
              <a:spcAft>
                <a:spcPts val="0"/>
              </a:spcAft>
              <a:buSzPts val="2200"/>
              <a:buFont typeface="Noto Sans Symbols"/>
              <a:buChar char="❑"/>
            </a:pPr>
            <a:r>
              <a:rPr lang="en-US"/>
              <a:t>Disagreements are easy to resolve</a:t>
            </a:r>
            <a:endParaRPr/>
          </a:p>
          <a:p>
            <a:pPr marL="247968" lvl="0" indent="-247968" algn="l" rtl="0">
              <a:lnSpc>
                <a:spcPct val="90000"/>
              </a:lnSpc>
              <a:spcBef>
                <a:spcPts val="1400"/>
              </a:spcBef>
              <a:spcAft>
                <a:spcPts val="0"/>
              </a:spcAft>
              <a:buSzPts val="2200"/>
              <a:buFont typeface="Noto Sans Symbols"/>
              <a:buChar char="❑"/>
            </a:pPr>
            <a:r>
              <a:rPr lang="en-US"/>
              <a:t>Conflict is a thing of the past</a:t>
            </a:r>
            <a:endParaRPr/>
          </a:p>
          <a:p>
            <a:pPr marL="247968" lvl="0" indent="-247968" algn="l" rtl="0">
              <a:lnSpc>
                <a:spcPct val="90000"/>
              </a:lnSpc>
              <a:spcBef>
                <a:spcPts val="1400"/>
              </a:spcBef>
              <a:spcAft>
                <a:spcPts val="0"/>
              </a:spcAft>
              <a:buSzPts val="2200"/>
              <a:buFont typeface="Noto Sans Symbols"/>
              <a:buChar char="❑"/>
            </a:pPr>
            <a:r>
              <a:rPr lang="en-US"/>
              <a:t>Everyone wins every time</a:t>
            </a:r>
            <a:endParaRPr/>
          </a:p>
          <a:p>
            <a:pPr marL="247968" lvl="0" indent="-247968" algn="l" rtl="0">
              <a:lnSpc>
                <a:spcPct val="90000"/>
              </a:lnSpc>
              <a:spcBef>
                <a:spcPts val="1400"/>
              </a:spcBef>
              <a:spcAft>
                <a:spcPts val="0"/>
              </a:spcAft>
              <a:buSzPts val="2200"/>
              <a:buFont typeface="Noto Sans Symbols"/>
              <a:buChar char="❑"/>
            </a:pPr>
            <a:r>
              <a:rPr lang="en-US"/>
              <a:t>Standards are lower</a:t>
            </a:r>
            <a:endParaRPr/>
          </a:p>
          <a:p>
            <a:pPr marL="247968" lvl="0" indent="-247968" algn="l" rtl="0">
              <a:lnSpc>
                <a:spcPct val="90000"/>
              </a:lnSpc>
              <a:spcBef>
                <a:spcPts val="1400"/>
              </a:spcBef>
              <a:spcAft>
                <a:spcPts val="0"/>
              </a:spcAft>
              <a:buSzPts val="2200"/>
              <a:buFont typeface="Noto Sans Symbols"/>
              <a:buChar char="❑"/>
            </a:pPr>
            <a:r>
              <a:rPr lang="en-US"/>
              <a:t>Everyone is nice all the time</a:t>
            </a:r>
            <a:endParaRPr/>
          </a:p>
          <a:p>
            <a:pPr marL="91440" lvl="0" indent="0" algn="l" rtl="0">
              <a:lnSpc>
                <a:spcPct val="90000"/>
              </a:lnSpc>
              <a:spcBef>
                <a:spcPts val="1400"/>
              </a:spcBef>
              <a:spcAft>
                <a:spcPts val="0"/>
              </a:spcAft>
              <a:buSzPts val="2200"/>
              <a:buNone/>
            </a:pPr>
            <a:endParaRPr/>
          </a:p>
          <a:p>
            <a:pPr marL="91440" lvl="0" indent="0" algn="l" rtl="0">
              <a:lnSpc>
                <a:spcPct val="90000"/>
              </a:lnSpc>
              <a:spcBef>
                <a:spcPts val="1400"/>
              </a:spcBef>
              <a:spcAft>
                <a:spcPts val="0"/>
              </a:spcAft>
              <a:buSzPts val="2200"/>
              <a:buNone/>
            </a:pPr>
            <a:endParaRPr/>
          </a:p>
          <a:p>
            <a:pPr marL="91440" lvl="0" indent="0" algn="l" rtl="0">
              <a:lnSpc>
                <a:spcPct val="90000"/>
              </a:lnSpc>
              <a:spcBef>
                <a:spcPts val="1400"/>
              </a:spcBef>
              <a:spcAft>
                <a:spcPts val="0"/>
              </a:spcAft>
              <a:buSzPts val="2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3766ea126b0_0_0"/>
          <p:cNvSpPr txBox="1">
            <a:spLocks noGrp="1"/>
          </p:cNvSpPr>
          <p:nvPr>
            <p:ph type="title"/>
          </p:nvPr>
        </p:nvSpPr>
        <p:spPr>
          <a:xfrm>
            <a:off x="2589212" y="2058750"/>
            <a:ext cx="8915400" cy="1468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Thoughts?  Questions?  Ideas?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F16C-2791-476B-88A5-ADA655663852}"/>
              </a:ext>
            </a:extLst>
          </p:cNvPr>
          <p:cNvSpPr>
            <a:spLocks noGrp="1"/>
          </p:cNvSpPr>
          <p:nvPr>
            <p:ph type="title"/>
          </p:nvPr>
        </p:nvSpPr>
        <p:spPr>
          <a:xfrm>
            <a:off x="1941640" y="684637"/>
            <a:ext cx="7325024" cy="566901"/>
          </a:xfrm>
        </p:spPr>
        <p:txBody>
          <a:bodyPr>
            <a:normAutofit fontScale="90000"/>
          </a:bodyPr>
          <a:lstStyle/>
          <a:p>
            <a:r>
              <a:rPr lang="en-US" dirty="0"/>
              <a:t>Citations</a:t>
            </a:r>
          </a:p>
        </p:txBody>
      </p:sp>
      <p:sp>
        <p:nvSpPr>
          <p:cNvPr id="3" name="Content Placeholder 2">
            <a:extLst>
              <a:ext uri="{FF2B5EF4-FFF2-40B4-BE49-F238E27FC236}">
                <a16:creationId xmlns:a16="http://schemas.microsoft.com/office/drawing/2014/main" id="{05601A59-F06F-4421-A9B0-D90DD8BAF241}"/>
              </a:ext>
            </a:extLst>
          </p:cNvPr>
          <p:cNvSpPr>
            <a:spLocks noGrp="1"/>
          </p:cNvSpPr>
          <p:nvPr>
            <p:ph idx="1"/>
          </p:nvPr>
        </p:nvSpPr>
        <p:spPr>
          <a:xfrm>
            <a:off x="916552" y="1586074"/>
            <a:ext cx="9720073" cy="5271925"/>
          </a:xfrm>
        </p:spPr>
        <p:txBody>
          <a:bodyPr>
            <a:noAutofit/>
          </a:bodyPr>
          <a:lstStyle/>
          <a:p>
            <a:pPr>
              <a:buFont typeface="Wingdings" panose="05000000000000000000" pitchFamily="2" charset="2"/>
              <a:buChar char="§"/>
            </a:pPr>
            <a:r>
              <a:rPr lang="en-US" sz="1100" dirty="0" err="1"/>
              <a:t>Aylesworth</a:t>
            </a:r>
            <a:r>
              <a:rPr lang="en-US" sz="1100" dirty="0"/>
              <a:t>, A., &amp; Cleary, R. (2020). Reawakening creativity for business leaders: Removing obstacles. Journal of Education for Business, 95(4), 248–254. </a:t>
            </a:r>
          </a:p>
          <a:p>
            <a:pPr>
              <a:buFont typeface="Wingdings" panose="05000000000000000000" pitchFamily="2" charset="2"/>
              <a:buChar char="§"/>
            </a:pPr>
            <a:r>
              <a:rPr lang="en-US" sz="1100" dirty="0"/>
              <a:t>Baker, S.D., Saifuddin, S.M., &amp; </a:t>
            </a:r>
            <a:r>
              <a:rPr lang="en-US" sz="1100" dirty="0" err="1"/>
              <a:t>Stites</a:t>
            </a:r>
            <a:r>
              <a:rPr lang="en-US" sz="1100" dirty="0"/>
              <a:t>, S-D. (2018) Mending the gaps: An exercise in identifying and understanding diverse and multicultural team </a:t>
            </a:r>
            <a:r>
              <a:rPr lang="en-US" sz="1100" dirty="0" err="1"/>
              <a:t>faultlines</a:t>
            </a:r>
            <a:r>
              <a:rPr lang="en-US" sz="1100" dirty="0"/>
              <a:t>. Organization Management Journal, 15:3, 130-143, </a:t>
            </a:r>
          </a:p>
          <a:p>
            <a:pPr>
              <a:buFont typeface="Wingdings" panose="05000000000000000000" pitchFamily="2" charset="2"/>
              <a:buChar char="§"/>
            </a:pPr>
            <a:r>
              <a:rPr lang="en-US" sz="1100" dirty="0" err="1"/>
              <a:t>Besara</a:t>
            </a:r>
            <a:r>
              <a:rPr lang="en-US" sz="1100" dirty="0"/>
              <a:t>, R. &amp; </a:t>
            </a:r>
            <a:r>
              <a:rPr lang="en-US" sz="1100" dirty="0" err="1"/>
              <a:t>Renaine</a:t>
            </a:r>
            <a:r>
              <a:rPr lang="en-US" sz="1100" dirty="0"/>
              <a:t>, J. (2018). Building a culture of strategic risk-taking in a science library: Creating psychological safety and embracing failure. Journal of New Librarianship, 3:1, 3410. </a:t>
            </a:r>
          </a:p>
          <a:p>
            <a:pPr>
              <a:buFont typeface="Wingdings" panose="05000000000000000000" pitchFamily="2" charset="2"/>
              <a:buChar char="§"/>
            </a:pPr>
            <a:r>
              <a:rPr lang="en-US" sz="1100" dirty="0" err="1"/>
              <a:t>Bresman</a:t>
            </a:r>
            <a:r>
              <a:rPr lang="en-US" sz="1100" dirty="0"/>
              <a:t>, H. and Edmondson, A. C. (2022) To excel, diverse teams need psychological safety. Harvard Business Review, March 17.</a:t>
            </a:r>
          </a:p>
          <a:p>
            <a:pPr>
              <a:buFont typeface="Wingdings" panose="05000000000000000000" pitchFamily="2" charset="2"/>
              <a:buChar char="§"/>
            </a:pPr>
            <a:r>
              <a:rPr lang="en-US" sz="1100" dirty="0"/>
              <a:t>Duhigg, C. 2016. What Google learned from its quest to build the perfect team. The New York Times Magazine, February 25. https://www.nytimes.com/2016/02/28/magazine/what-google-learned-from-its-quest-to-build-the-perfect-team.html</a:t>
            </a:r>
          </a:p>
          <a:p>
            <a:pPr>
              <a:buFont typeface="Wingdings" panose="05000000000000000000" pitchFamily="2" charset="2"/>
              <a:buChar char="§"/>
            </a:pPr>
            <a:r>
              <a:rPr lang="en-US" sz="1100" dirty="0"/>
              <a:t>Edmondson, A. (1999).  Psychological safety and learning behavior in work teams. Administrative Science Quarterly, 44:2, 350-383. </a:t>
            </a:r>
          </a:p>
          <a:p>
            <a:pPr>
              <a:buFont typeface="Wingdings" panose="05000000000000000000" pitchFamily="2" charset="2"/>
              <a:buChar char="§"/>
            </a:pPr>
            <a:r>
              <a:rPr lang="en-US" sz="1100" dirty="0"/>
              <a:t>Edmondson, A. &amp; </a:t>
            </a:r>
            <a:r>
              <a:rPr lang="en-US" sz="1100" dirty="0" err="1"/>
              <a:t>Bransby</a:t>
            </a:r>
            <a:r>
              <a:rPr lang="en-US" sz="1100" dirty="0"/>
              <a:t>, D. P. (2023). Psychological safety comes of age: Observed themes in an established literature. Annual Review of Organizational Psychology and Organizational Behavior, 10:1, 55-78.</a:t>
            </a:r>
          </a:p>
          <a:p>
            <a:pPr>
              <a:buFont typeface="Wingdings" panose="05000000000000000000" pitchFamily="2" charset="2"/>
              <a:buChar char="§"/>
            </a:pPr>
            <a:r>
              <a:rPr lang="en-US" sz="1100" dirty="0"/>
              <a:t>Edmondson, A. &amp; Mortenson, M. (2021).  What Psychological Safety Looks Like in a Hybrid Workplace. Harvard Business Review, </a:t>
            </a:r>
            <a:r>
              <a:rPr lang="en-US" sz="1100" dirty="0">
                <a:hlinkClick r:id="rId2"/>
              </a:rPr>
              <a:t>https://hbr.org/2021/04/what-psychological-safety-looks-like-in-a-hybrid-workplace</a:t>
            </a:r>
            <a:r>
              <a:rPr lang="en-US" sz="1100" dirty="0"/>
              <a:t> </a:t>
            </a:r>
          </a:p>
          <a:p>
            <a:pPr>
              <a:buFont typeface="Wingdings" panose="05000000000000000000" pitchFamily="2" charset="2"/>
              <a:buChar char="§"/>
            </a:pPr>
            <a:r>
              <a:rPr lang="en-US" sz="1100" dirty="0"/>
              <a:t>Julian, R., &amp; Grove, K. (2020). Building a culture of strategic risk-taking in a science library: Turning failure into learning opportunities . Journal of New Librarianship, 3(1), 53–57.</a:t>
            </a:r>
          </a:p>
          <a:p>
            <a:pPr>
              <a:buFont typeface="Wingdings" panose="05000000000000000000" pitchFamily="2" charset="2"/>
              <a:buChar char="§"/>
            </a:pPr>
            <a:r>
              <a:rPr lang="en-US" sz="1100" dirty="0"/>
              <a:t>Lanford, M., &amp; Tierney, W. G. (2022). Creating a culture of mindful innovation in Higher Education. SUNY Press.</a:t>
            </a:r>
          </a:p>
          <a:p>
            <a:pPr>
              <a:buFont typeface="Wingdings" panose="05000000000000000000" pitchFamily="2" charset="2"/>
              <a:buChar char="§"/>
            </a:pPr>
            <a:r>
              <a:rPr lang="en-US" sz="1100" dirty="0"/>
              <a:t>McCausland, T. (2023) Creating psychological safety in the workplace. Research-Technology Management, 66:2, 56-58.</a:t>
            </a:r>
          </a:p>
          <a:p>
            <a:pPr>
              <a:buFont typeface="Wingdings" panose="05000000000000000000" pitchFamily="2" charset="2"/>
              <a:buChar char="§"/>
            </a:pPr>
            <a:r>
              <a:rPr lang="en-US" sz="1100" dirty="0"/>
              <a:t>Moore, D., &amp; Price, E. (2020). Failing forward. Journal of New Librarianship, 3(1), 16–23. </a:t>
            </a:r>
          </a:p>
          <a:p>
            <a:pPr>
              <a:buFont typeface="Wingdings" panose="05000000000000000000" pitchFamily="2" charset="2"/>
              <a:buChar char="§"/>
            </a:pPr>
            <a:r>
              <a:rPr lang="en-US" sz="1100" dirty="0" err="1"/>
              <a:t>Nyo</a:t>
            </a:r>
            <a:r>
              <a:rPr lang="en-US" sz="1100" dirty="0"/>
              <a:t>, I. (2022) 10 signs that psychological safety is missing in your team. Medium, October 24. </a:t>
            </a:r>
            <a:r>
              <a:rPr lang="en-US" sz="1100" dirty="0">
                <a:hlinkClick r:id="rId3"/>
              </a:rPr>
              <a:t>https://betterhumans.pub/10-signs-that-psychological-safety-is-missing-in-your-team-e6dbdcf95a9b</a:t>
            </a:r>
            <a:endParaRPr lang="en-US" sz="1100" dirty="0"/>
          </a:p>
        </p:txBody>
      </p:sp>
    </p:spTree>
    <p:extLst>
      <p:ext uri="{BB962C8B-B14F-4D97-AF65-F5344CB8AC3E}">
        <p14:creationId xmlns:p14="http://schemas.microsoft.com/office/powerpoint/2010/main" val="142225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cf5f943c20_1_400"/>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The Plan</a:t>
            </a:r>
            <a:endParaRPr/>
          </a:p>
        </p:txBody>
      </p:sp>
      <p:pic>
        <p:nvPicPr>
          <p:cNvPr id="135" name="Google Shape;135;g2cf5f943c20_1_400"/>
          <p:cNvPicPr preferRelativeResize="0"/>
          <p:nvPr/>
        </p:nvPicPr>
        <p:blipFill rotWithShape="1">
          <a:blip r:embed="rId3">
            <a:alphaModFix/>
          </a:blip>
          <a:srcRect/>
          <a:stretch/>
        </p:blipFill>
        <p:spPr>
          <a:xfrm>
            <a:off x="0" y="-11"/>
            <a:ext cx="12039600" cy="6772294"/>
          </a:xfrm>
          <a:prstGeom prst="rect">
            <a:avLst/>
          </a:prstGeom>
          <a:noFill/>
          <a:ln>
            <a:noFill/>
          </a:ln>
        </p:spPr>
      </p:pic>
      <p:sp>
        <p:nvSpPr>
          <p:cNvPr id="136" name="Google Shape;136;g2cf5f943c20_1_400"/>
          <p:cNvSpPr txBox="1">
            <a:spLocks noGrp="1"/>
          </p:cNvSpPr>
          <p:nvPr>
            <p:ph type="body" idx="1"/>
          </p:nvPr>
        </p:nvSpPr>
        <p:spPr>
          <a:xfrm>
            <a:off x="6362175" y="1700900"/>
            <a:ext cx="4193700" cy="4829100"/>
          </a:xfrm>
          <a:prstGeom prst="rect">
            <a:avLst/>
          </a:prstGeom>
          <a:noFill/>
          <a:ln>
            <a:noFill/>
          </a:ln>
        </p:spPr>
        <p:txBody>
          <a:bodyPr spcFirstLastPara="1" wrap="square" lIns="91425" tIns="45700" rIns="91425" bIns="45700" anchor="t" anchorCtr="0">
            <a:normAutofit/>
          </a:bodyPr>
          <a:lstStyle/>
          <a:p>
            <a:pPr marL="457200" lvl="0" indent="-393356" algn="l" rtl="0">
              <a:lnSpc>
                <a:spcPct val="100000"/>
              </a:lnSpc>
              <a:spcBef>
                <a:spcPts val="1000"/>
              </a:spcBef>
              <a:spcAft>
                <a:spcPts val="0"/>
              </a:spcAft>
              <a:buSzPts val="2595"/>
              <a:buChar char="❏"/>
            </a:pPr>
            <a:r>
              <a:rPr lang="en-US" sz="2400" dirty="0"/>
              <a:t>Learn how psychological safety allows workplaces to become fearless</a:t>
            </a:r>
            <a:endParaRPr sz="2400" dirty="0"/>
          </a:p>
          <a:p>
            <a:pPr marL="457200" lvl="0" indent="-393356" algn="l" rtl="0">
              <a:lnSpc>
                <a:spcPct val="100000"/>
              </a:lnSpc>
              <a:spcBef>
                <a:spcPts val="0"/>
              </a:spcBef>
              <a:spcAft>
                <a:spcPts val="0"/>
              </a:spcAft>
              <a:buSzPts val="2595"/>
              <a:buChar char="❏"/>
            </a:pPr>
            <a:r>
              <a:rPr lang="en-US" sz="2400" dirty="0"/>
              <a:t>Identify teams with and without psychological safety</a:t>
            </a:r>
            <a:endParaRPr sz="2400" dirty="0"/>
          </a:p>
          <a:p>
            <a:pPr marL="457200" lvl="0" indent="-393356" algn="l" rtl="0">
              <a:lnSpc>
                <a:spcPct val="100000"/>
              </a:lnSpc>
              <a:spcBef>
                <a:spcPts val="0"/>
              </a:spcBef>
              <a:spcAft>
                <a:spcPts val="0"/>
              </a:spcAft>
              <a:buSzPts val="2595"/>
              <a:buChar char="❏"/>
            </a:pPr>
            <a:r>
              <a:rPr lang="en-US" sz="2400" dirty="0"/>
              <a:t>Develop a plan for creating a fearless organization at Dana</a:t>
            </a:r>
            <a:endParaRPr sz="2400" dirty="0"/>
          </a:p>
          <a:p>
            <a:pPr marL="0" lvl="0" indent="0" algn="l" rtl="0">
              <a:lnSpc>
                <a:spcPct val="100000"/>
              </a:lnSpc>
              <a:spcBef>
                <a:spcPts val="1000"/>
              </a:spcBef>
              <a:spcAft>
                <a:spcPts val="0"/>
              </a:spcAft>
              <a:buSzPts val="1946"/>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g2cf5f943c20_1_1"/>
          <p:cNvSpPr txBox="1">
            <a:spLocks noGrp="1"/>
          </p:cNvSpPr>
          <p:nvPr>
            <p:ph type="body" idx="1"/>
          </p:nvPr>
        </p:nvSpPr>
        <p:spPr>
          <a:xfrm>
            <a:off x="3405522" y="1737250"/>
            <a:ext cx="7789500" cy="3634500"/>
          </a:xfrm>
          <a:prstGeom prst="rect">
            <a:avLst/>
          </a:prstGeom>
          <a:noFill/>
          <a:ln>
            <a:noFill/>
          </a:ln>
        </p:spPr>
        <p:txBody>
          <a:bodyPr spcFirstLastPara="1" wrap="square" lIns="45700" tIns="45700" rIns="45700" bIns="45700" anchor="t" anchorCtr="0">
            <a:normAutofit fontScale="77500" lnSpcReduction="20000"/>
          </a:bodyPr>
          <a:lstStyle/>
          <a:p>
            <a:pPr marL="342900" lvl="0" indent="0" algn="l" rtl="0">
              <a:lnSpc>
                <a:spcPct val="90000"/>
              </a:lnSpc>
              <a:spcBef>
                <a:spcPts val="0"/>
              </a:spcBef>
              <a:spcAft>
                <a:spcPts val="0"/>
              </a:spcAft>
              <a:buSzPct val="51259"/>
              <a:buNone/>
            </a:pPr>
            <a:r>
              <a:rPr lang="en-US" sz="4531" b="1" dirty="0"/>
              <a:t>Mutual respect</a:t>
            </a:r>
            <a:r>
              <a:rPr lang="en-US" sz="4531" dirty="0"/>
              <a:t> and interpersonal </a:t>
            </a:r>
            <a:r>
              <a:rPr lang="en-US" sz="4531" b="1" dirty="0"/>
              <a:t>trust </a:t>
            </a:r>
            <a:r>
              <a:rPr lang="en-US" sz="4531" dirty="0"/>
              <a:t>built on a shared belief that </a:t>
            </a:r>
            <a:r>
              <a:rPr lang="en-US" sz="4531" b="1" dirty="0"/>
              <a:t>the team is a safe</a:t>
            </a:r>
            <a:r>
              <a:rPr lang="en-US" sz="4531" dirty="0"/>
              <a:t> place for: </a:t>
            </a:r>
            <a:endParaRPr sz="4531" dirty="0"/>
          </a:p>
          <a:p>
            <a:pPr marL="342900" lvl="0" indent="0" algn="l" rtl="0">
              <a:lnSpc>
                <a:spcPct val="90000"/>
              </a:lnSpc>
              <a:spcBef>
                <a:spcPts val="0"/>
              </a:spcBef>
              <a:spcAft>
                <a:spcPts val="0"/>
              </a:spcAft>
              <a:buSzPct val="51259"/>
              <a:buNone/>
            </a:pPr>
            <a:endParaRPr sz="4531" dirty="0"/>
          </a:p>
          <a:p>
            <a:pPr marL="1099027" lvl="1" indent="-685833" algn="l" rtl="0">
              <a:lnSpc>
                <a:spcPct val="90000"/>
              </a:lnSpc>
              <a:spcBef>
                <a:spcPts val="1400"/>
              </a:spcBef>
              <a:spcAft>
                <a:spcPts val="0"/>
              </a:spcAft>
              <a:buSzPct val="100000"/>
              <a:buFont typeface="Noto Sans Symbols"/>
              <a:buChar char="❑"/>
            </a:pPr>
            <a:r>
              <a:rPr lang="en-US" sz="4531" dirty="0"/>
              <a:t>Seeking feedback</a:t>
            </a:r>
            <a:endParaRPr sz="4531" dirty="0"/>
          </a:p>
          <a:p>
            <a:pPr marL="1099027" lvl="1" indent="-685833" algn="l" rtl="0">
              <a:lnSpc>
                <a:spcPct val="90000"/>
              </a:lnSpc>
              <a:spcBef>
                <a:spcPts val="0"/>
              </a:spcBef>
              <a:spcAft>
                <a:spcPts val="0"/>
              </a:spcAft>
              <a:buSzPct val="100000"/>
              <a:buFont typeface="Noto Sans Symbols"/>
              <a:buChar char="❑"/>
            </a:pPr>
            <a:r>
              <a:rPr lang="en-US" sz="4531" dirty="0"/>
              <a:t>Sharing information</a:t>
            </a:r>
            <a:endParaRPr sz="4531" dirty="0"/>
          </a:p>
          <a:p>
            <a:pPr marL="1099027" lvl="1" indent="-685833" algn="l" rtl="0">
              <a:lnSpc>
                <a:spcPct val="90000"/>
              </a:lnSpc>
              <a:spcBef>
                <a:spcPts val="0"/>
              </a:spcBef>
              <a:spcAft>
                <a:spcPts val="0"/>
              </a:spcAft>
              <a:buSzPct val="100000"/>
              <a:buFont typeface="Noto Sans Symbols"/>
              <a:buChar char="❑"/>
            </a:pPr>
            <a:r>
              <a:rPr lang="en-US" sz="4531" dirty="0"/>
              <a:t>Asking for help</a:t>
            </a:r>
            <a:endParaRPr sz="4531" dirty="0"/>
          </a:p>
          <a:p>
            <a:pPr marL="1099027" lvl="1" indent="-685833" algn="l" rtl="0">
              <a:lnSpc>
                <a:spcPct val="90000"/>
              </a:lnSpc>
              <a:spcBef>
                <a:spcPts val="0"/>
              </a:spcBef>
              <a:spcAft>
                <a:spcPts val="0"/>
              </a:spcAft>
              <a:buSzPct val="100000"/>
              <a:buFont typeface="Noto Sans Symbols"/>
              <a:buChar char="❑"/>
            </a:pPr>
            <a:r>
              <a:rPr lang="en-US" sz="4531" dirty="0"/>
              <a:t>Talking about mistakes</a:t>
            </a:r>
            <a:endParaRPr sz="4531" dirty="0"/>
          </a:p>
          <a:p>
            <a:pPr marL="1099027" lvl="1" indent="-685833" algn="l" rtl="0">
              <a:lnSpc>
                <a:spcPct val="90000"/>
              </a:lnSpc>
              <a:spcBef>
                <a:spcPts val="0"/>
              </a:spcBef>
              <a:spcAft>
                <a:spcPts val="0"/>
              </a:spcAft>
              <a:buSzPct val="100000"/>
              <a:buFont typeface="Noto Sans Symbols"/>
              <a:buChar char="❑"/>
            </a:pPr>
            <a:r>
              <a:rPr lang="en-US" sz="4531" dirty="0"/>
              <a:t>Experimenting</a:t>
            </a:r>
            <a:endParaRPr sz="4531" dirty="0"/>
          </a:p>
          <a:p>
            <a:pPr marL="342900" lvl="0" indent="0" algn="l" rtl="0">
              <a:lnSpc>
                <a:spcPct val="90000"/>
              </a:lnSpc>
              <a:spcBef>
                <a:spcPts val="1400"/>
              </a:spcBef>
              <a:spcAft>
                <a:spcPts val="0"/>
              </a:spcAft>
              <a:buSzPct val="117242"/>
              <a:buNone/>
            </a:pPr>
            <a:endParaRPr sz="1981" dirty="0"/>
          </a:p>
          <a:p>
            <a:pPr marL="91440" lvl="0" indent="0" algn="l" rtl="0">
              <a:lnSpc>
                <a:spcPct val="90000"/>
              </a:lnSpc>
              <a:spcBef>
                <a:spcPts val="1400"/>
              </a:spcBef>
              <a:spcAft>
                <a:spcPts val="0"/>
              </a:spcAft>
              <a:buSzPct val="111009"/>
              <a:buNone/>
            </a:pPr>
            <a:endParaRPr sz="1981" dirty="0"/>
          </a:p>
          <a:p>
            <a:pPr marL="91440" lvl="0" indent="0" algn="l" rtl="0">
              <a:lnSpc>
                <a:spcPct val="90000"/>
              </a:lnSpc>
              <a:spcBef>
                <a:spcPts val="1400"/>
              </a:spcBef>
              <a:spcAft>
                <a:spcPts val="0"/>
              </a:spcAft>
              <a:buSzPct val="111009"/>
              <a:buNone/>
            </a:pPr>
            <a:endParaRPr sz="1981" dirty="0"/>
          </a:p>
        </p:txBody>
      </p:sp>
      <p:pic>
        <p:nvPicPr>
          <p:cNvPr id="144" name="Google Shape;144;g2cf5f943c20_1_1"/>
          <p:cNvPicPr preferRelativeResize="0"/>
          <p:nvPr/>
        </p:nvPicPr>
        <p:blipFill rotWithShape="1">
          <a:blip r:embed="rId3">
            <a:alphaModFix/>
          </a:blip>
          <a:srcRect r="62299" b="74368"/>
          <a:stretch/>
        </p:blipFill>
        <p:spPr>
          <a:xfrm>
            <a:off x="9484300" y="3367450"/>
            <a:ext cx="2482224" cy="2127200"/>
          </a:xfrm>
          <a:prstGeom prst="rect">
            <a:avLst/>
          </a:prstGeom>
          <a:noFill/>
          <a:ln>
            <a:noFill/>
          </a:ln>
        </p:spPr>
      </p:pic>
      <p:sp>
        <p:nvSpPr>
          <p:cNvPr id="145" name="Google Shape;145;g2cf5f943c20_1_1"/>
          <p:cNvSpPr txBox="1">
            <a:spLocks noGrp="1"/>
          </p:cNvSpPr>
          <p:nvPr>
            <p:ph type="title"/>
          </p:nvPr>
        </p:nvSpPr>
        <p:spPr>
          <a:xfrm>
            <a:off x="3569164" y="699925"/>
            <a:ext cx="8100600" cy="5955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WHAT IS PSYCHOLOGICAL SAFETY?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cf5f943c20_1_420"/>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WHAT IS THE ESSENCE OF PSYCHOLOGICAL SAFETY AT WORK?</a:t>
            </a:r>
            <a:endParaRPr/>
          </a:p>
        </p:txBody>
      </p:sp>
      <p:sp>
        <p:nvSpPr>
          <p:cNvPr id="151" name="Google Shape;151;g2cf5f943c20_1_420"/>
          <p:cNvSpPr txBox="1">
            <a:spLocks noGrp="1"/>
          </p:cNvSpPr>
          <p:nvPr>
            <p:ph type="body" idx="1"/>
          </p:nvPr>
        </p:nvSpPr>
        <p:spPr>
          <a:xfrm>
            <a:off x="3271975" y="2562075"/>
            <a:ext cx="6777600" cy="2800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2800">
                <a:solidFill>
                  <a:schemeClr val="dk1"/>
                </a:solidFill>
                <a:latin typeface="Twentieth Century"/>
                <a:ea typeface="Twentieth Century"/>
                <a:cs typeface="Twentieth Century"/>
                <a:sym typeface="Twentieth Century"/>
              </a:rPr>
              <a:t>“a belief that one </a:t>
            </a:r>
            <a:r>
              <a:rPr lang="en-US" sz="2800" b="1">
                <a:solidFill>
                  <a:schemeClr val="dk1"/>
                </a:solidFill>
                <a:latin typeface="Twentieth Century"/>
                <a:ea typeface="Twentieth Century"/>
                <a:cs typeface="Twentieth Century"/>
                <a:sym typeface="Twentieth Century"/>
              </a:rPr>
              <a:t>will not be punished or humiliated for speaking up</a:t>
            </a:r>
            <a:r>
              <a:rPr lang="en-US" sz="2800">
                <a:solidFill>
                  <a:schemeClr val="dk1"/>
                </a:solidFill>
                <a:latin typeface="Twentieth Century"/>
                <a:ea typeface="Twentieth Century"/>
                <a:cs typeface="Twentieth Century"/>
                <a:sym typeface="Twentieth Century"/>
              </a:rPr>
              <a:t> with ideas, questions, concerns, or mistakes, and that the </a:t>
            </a:r>
            <a:r>
              <a:rPr lang="en-US" sz="2800" b="1">
                <a:solidFill>
                  <a:schemeClr val="dk1"/>
                </a:solidFill>
                <a:latin typeface="Twentieth Century"/>
                <a:ea typeface="Twentieth Century"/>
                <a:cs typeface="Twentieth Century"/>
                <a:sym typeface="Twentieth Century"/>
              </a:rPr>
              <a:t>team is safe</a:t>
            </a:r>
            <a:r>
              <a:rPr lang="en-US" sz="2800">
                <a:solidFill>
                  <a:schemeClr val="dk1"/>
                </a:solidFill>
                <a:latin typeface="Twentieth Century"/>
                <a:ea typeface="Twentieth Century"/>
                <a:cs typeface="Twentieth Century"/>
                <a:sym typeface="Twentieth Century"/>
              </a:rPr>
              <a:t> for interpersonal risk taking” </a:t>
            </a:r>
            <a:endParaRPr sz="2800">
              <a:solidFill>
                <a:schemeClr val="dk1"/>
              </a:solidFill>
              <a:latin typeface="Twentieth Century"/>
              <a:ea typeface="Twentieth Century"/>
              <a:cs typeface="Twentieth Century"/>
              <a:sym typeface="Twentieth Century"/>
            </a:endParaRPr>
          </a:p>
          <a:p>
            <a:pPr marL="3200400" lvl="0" indent="457200" algn="l" rtl="0">
              <a:lnSpc>
                <a:spcPct val="100000"/>
              </a:lnSpc>
              <a:spcBef>
                <a:spcPts val="0"/>
              </a:spcBef>
              <a:spcAft>
                <a:spcPts val="0"/>
              </a:spcAft>
              <a:buClr>
                <a:schemeClr val="dk1"/>
              </a:buClr>
              <a:buSzPts val="1800"/>
              <a:buFont typeface="Arial"/>
              <a:buNone/>
            </a:pPr>
            <a:r>
              <a:rPr lang="en-US" sz="2800">
                <a:solidFill>
                  <a:schemeClr val="dk1"/>
                </a:solidFill>
                <a:latin typeface="Twentieth Century"/>
                <a:ea typeface="Twentieth Century"/>
                <a:cs typeface="Twentieth Century"/>
                <a:sym typeface="Twentieth Century"/>
              </a:rPr>
              <a:t>– Amy Edmondson</a:t>
            </a:r>
            <a:endParaRPr sz="1400">
              <a:solidFill>
                <a:schemeClr val="dk1"/>
              </a:solidFill>
              <a:latin typeface="Arial"/>
              <a:ea typeface="Arial"/>
              <a:cs typeface="Arial"/>
              <a:sym typeface="Arial"/>
            </a:endParaRPr>
          </a:p>
          <a:p>
            <a:pPr marL="0" lvl="0" indent="0" algn="l" rtl="0">
              <a:lnSpc>
                <a:spcPct val="100000"/>
              </a:lnSpc>
              <a:spcBef>
                <a:spcPts val="100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cf5f943c20_1_487"/>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What is not psychological safety?</a:t>
            </a:r>
            <a:endParaRPr/>
          </a:p>
        </p:txBody>
      </p:sp>
      <p:pic>
        <p:nvPicPr>
          <p:cNvPr id="157" name="Google Shape;157;g2cf5f943c20_1_487"/>
          <p:cNvPicPr preferRelativeResize="0"/>
          <p:nvPr/>
        </p:nvPicPr>
        <p:blipFill rotWithShape="1">
          <a:blip r:embed="rId3">
            <a:alphaModFix/>
          </a:blip>
          <a:srcRect/>
          <a:stretch/>
        </p:blipFill>
        <p:spPr>
          <a:xfrm>
            <a:off x="3541275" y="1698313"/>
            <a:ext cx="6667500" cy="4448175"/>
          </a:xfrm>
          <a:prstGeom prst="rect">
            <a:avLst/>
          </a:prstGeom>
          <a:noFill/>
          <a:ln>
            <a:noFill/>
          </a:ln>
        </p:spPr>
      </p:pic>
      <p:sp>
        <p:nvSpPr>
          <p:cNvPr id="158" name="Google Shape;158;g2cf5f943c20_1_487"/>
          <p:cNvSpPr txBox="1">
            <a:spLocks noGrp="1"/>
          </p:cNvSpPr>
          <p:nvPr>
            <p:ph type="body" idx="1"/>
          </p:nvPr>
        </p:nvSpPr>
        <p:spPr>
          <a:xfrm>
            <a:off x="3541275" y="2133600"/>
            <a:ext cx="6667500" cy="3777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1000"/>
              </a:spcBef>
              <a:spcAft>
                <a:spcPts val="0"/>
              </a:spcAft>
              <a:buSzPts val="1800"/>
              <a:buNone/>
            </a:pPr>
            <a:r>
              <a:rPr lang="en-US" sz="7200" b="1">
                <a:solidFill>
                  <a:schemeClr val="lt1"/>
                </a:solidFill>
              </a:rPr>
              <a:t>RESILIENCE</a:t>
            </a:r>
            <a:endParaRPr sz="72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2cf5f943c20_1_493"/>
          <p:cNvPicPr preferRelativeResize="0"/>
          <p:nvPr/>
        </p:nvPicPr>
        <p:blipFill rotWithShape="1">
          <a:blip r:embed="rId3">
            <a:alphaModFix/>
          </a:blip>
          <a:srcRect/>
          <a:stretch/>
        </p:blipFill>
        <p:spPr>
          <a:xfrm>
            <a:off x="3307525" y="1918225"/>
            <a:ext cx="6884924" cy="3983100"/>
          </a:xfrm>
          <a:prstGeom prst="rect">
            <a:avLst/>
          </a:prstGeom>
          <a:noFill/>
          <a:ln>
            <a:noFill/>
          </a:ln>
        </p:spPr>
      </p:pic>
      <p:sp>
        <p:nvSpPr>
          <p:cNvPr id="164" name="Google Shape;164;g2cf5f943c20_1_493"/>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What 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cf5f943c20_1_265"/>
          <p:cNvSpPr txBox="1">
            <a:spLocks noGrp="1"/>
          </p:cNvSpPr>
          <p:nvPr>
            <p:ph type="title"/>
          </p:nvPr>
        </p:nvSpPr>
        <p:spPr>
          <a:xfrm>
            <a:off x="2589212" y="2381500"/>
            <a:ext cx="8915400" cy="1468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4000"/>
              <a:buNone/>
            </a:pPr>
            <a:r>
              <a:rPr lang="en-US"/>
              <a:t>What can go wrong?</a:t>
            </a:r>
            <a:endParaRPr/>
          </a:p>
        </p:txBody>
      </p:sp>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1358</Words>
  <Application>Microsoft Office PowerPoint</Application>
  <PresentationFormat>Widescreen</PresentationFormat>
  <Paragraphs>175</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Roboto</vt:lpstr>
      <vt:lpstr>Century Gothic</vt:lpstr>
      <vt:lpstr>Wingdings</vt:lpstr>
      <vt:lpstr>Noto Sans Symbols</vt:lpstr>
      <vt:lpstr>Arial</vt:lpstr>
      <vt:lpstr>Twentieth Century</vt:lpstr>
      <vt:lpstr>Wisp</vt:lpstr>
      <vt:lpstr>The Fearless Organization</vt:lpstr>
      <vt:lpstr>REMINDER: Ground Rules</vt:lpstr>
      <vt:lpstr>BECOMING FEARLESS</vt:lpstr>
      <vt:lpstr>The Plan</vt:lpstr>
      <vt:lpstr>WHAT IS PSYCHOLOGICAL SAFETY?  </vt:lpstr>
      <vt:lpstr>WHAT IS THE ESSENCE OF PSYCHOLOGICAL SAFETY AT WORK?</vt:lpstr>
      <vt:lpstr>What is not psychological safety?</vt:lpstr>
      <vt:lpstr>What is?</vt:lpstr>
      <vt:lpstr>What can go wrong?</vt:lpstr>
      <vt:lpstr>TEAMS THAT STAGNATE</vt:lpstr>
      <vt:lpstr>PowerPoint Presentation</vt:lpstr>
      <vt:lpstr>WHAT ARE UNHELPFUL QUALITIES OF A TEAM YOU’VE BEEN ON?</vt:lpstr>
      <vt:lpstr>INDICATIONS A TEAM IS IN TROUBLE</vt:lpstr>
      <vt:lpstr>What if it goes right?</vt:lpstr>
      <vt:lpstr>TEAMS THAT THRIVE</vt:lpstr>
      <vt:lpstr>WHAT’S THE BEST TEAM YOU’VE BEEN ON?</vt:lpstr>
      <vt:lpstr>QUESTIONS TO CONSIDER</vt:lpstr>
      <vt:lpstr>INDICATIONS A TEAM IS SAFE</vt:lpstr>
      <vt:lpstr>WHAT ARE THE ATTRIBUTES HEALTHY TEAMS HAVE IN COMMON?</vt:lpstr>
      <vt:lpstr>QUESTIONS TO CONSIDER</vt:lpstr>
      <vt:lpstr>TRUST</vt:lpstr>
      <vt:lpstr>DEI / IDEA AND  PSYCHOLOGICAL SAFETY</vt:lpstr>
      <vt:lpstr>DEI (IDEA) AND PSYCHOLOGICAL SAFETY</vt:lpstr>
      <vt:lpstr>DEI (IDEA) AND PSYCHOLOGICAL SAFETY</vt:lpstr>
      <vt:lpstr>HOW DO WE GET STARTED?</vt:lpstr>
      <vt:lpstr>GETTING STARTED: SUPPORT</vt:lpstr>
      <vt:lpstr>GETTING STARTED: LEADERS</vt:lpstr>
      <vt:lpstr>GETTING STARTED: TEAM MEMBERS</vt:lpstr>
      <vt:lpstr>PowerPoint Presentation</vt:lpstr>
      <vt:lpstr>WHAT DOES THIS LOOK LIKE FOR YOU?</vt:lpstr>
      <vt:lpstr>QUESTIONS TO CONSIDER</vt:lpstr>
      <vt:lpstr>PSYCHOLOGICALLY SAFE TEAMS</vt:lpstr>
      <vt:lpstr>WHAT COMES NEXT FOR US?</vt:lpstr>
      <vt:lpstr>WHAT HAPPENS NEXT?</vt:lpstr>
      <vt:lpstr>Thoughts?  Questions?  Ideas?</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Dustin Fife</dc:creator>
  <cp:lastModifiedBy>Amanda Clay Powers</cp:lastModifiedBy>
  <cp:revision>2</cp:revision>
  <dcterms:created xsi:type="dcterms:W3CDTF">2017-04-09T21:29:05Z</dcterms:created>
  <dcterms:modified xsi:type="dcterms:W3CDTF">2025-08-20T17:14:47Z</dcterms:modified>
</cp:coreProperties>
</file>